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0287000" cy="7239000"/>
  <p:notesSz cx="6858000" cy="994727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CC"/>
    <a:srgbClr val="000099"/>
    <a:srgbClr val="EAEAEA"/>
    <a:srgbClr val="DDDDDD"/>
    <a:srgbClr val="66FFFF"/>
    <a:srgbClr val="00FF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685" y="72"/>
      </p:cViewPr>
      <p:guideLst>
        <p:guide orient="horz" pos="228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5875" y="1184275"/>
            <a:ext cx="7715250" cy="25209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85875" y="3802063"/>
            <a:ext cx="7715250" cy="17478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CD91D-657A-4BBE-8811-30B59CEF0BA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16DE6-6D02-4D0C-BF17-C5928C52277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1675" y="1804988"/>
            <a:ext cx="8872538" cy="30114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1675" y="4845050"/>
            <a:ext cx="8872538" cy="15827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59E15-1F04-4474-AE78-F3371610F8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71525" y="2090738"/>
            <a:ext cx="4295775" cy="43434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19700" y="2090738"/>
            <a:ext cx="4295775" cy="43434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DD94C-A90F-452D-BB0B-FC6DA7239D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385763"/>
            <a:ext cx="8872538" cy="139858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8025" y="1774825"/>
            <a:ext cx="4352925" cy="869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08025" y="2644775"/>
            <a:ext cx="4352925" cy="388937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208588" y="1774825"/>
            <a:ext cx="4371975" cy="869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208588" y="2644775"/>
            <a:ext cx="4371975" cy="388937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9362A-70C3-43E4-94CA-B745922083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2338-9F09-48FF-B194-5E24DB1268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6B291-D86F-47AB-A683-048A78A28A3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482600"/>
            <a:ext cx="3317875" cy="1689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73563" y="1042988"/>
            <a:ext cx="5207000" cy="51435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8025" y="2171700"/>
            <a:ext cx="3317875" cy="40227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F403A-30AC-444C-A06B-9AE25953209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482600"/>
            <a:ext cx="3317875" cy="1689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373563" y="1042988"/>
            <a:ext cx="5207000" cy="5143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8025" y="2171700"/>
            <a:ext cx="3317875" cy="40227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AF14C-8ABC-4AF0-B252-2800063A2E7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4AFC4-CDD6-4554-BE54-43E426769B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29488" y="642938"/>
            <a:ext cx="2185987" cy="5791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71525" y="642938"/>
            <a:ext cx="6405563" cy="5791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8F770-394D-4EF7-B41B-1205E99E51F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42938"/>
            <a:ext cx="87439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2090738"/>
            <a:ext cx="87439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596063"/>
            <a:ext cx="21431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596063"/>
            <a:ext cx="3257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596063"/>
            <a:ext cx="21431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E68EE95-F71C-4B5B-B5C0-AB81FD4F61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0" name="Rectangle 2"/>
          <p:cNvSpPr>
            <a:spLocks noChangeArrowheads="1"/>
          </p:cNvSpPr>
          <p:nvPr/>
        </p:nvSpPr>
        <p:spPr bwMode="auto">
          <a:xfrm>
            <a:off x="174625" y="163513"/>
            <a:ext cx="3528715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1" name="AutoShape 7"/>
          <p:cNvSpPr>
            <a:spLocks noChangeArrowheads="1"/>
          </p:cNvSpPr>
          <p:nvPr/>
        </p:nvSpPr>
        <p:spPr bwMode="auto">
          <a:xfrm>
            <a:off x="547688" y="1735138"/>
            <a:ext cx="2571750" cy="1873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 altLang="it-IT" sz="15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3342" name="Rectangle 12"/>
          <p:cNvSpPr>
            <a:spLocks noChangeArrowheads="1"/>
          </p:cNvSpPr>
          <p:nvPr/>
        </p:nvSpPr>
        <p:spPr bwMode="auto">
          <a:xfrm>
            <a:off x="7015708" y="163513"/>
            <a:ext cx="3206957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3" name="AutoShape 19"/>
          <p:cNvSpPr>
            <a:spLocks noChangeArrowheads="1"/>
          </p:cNvSpPr>
          <p:nvPr/>
        </p:nvSpPr>
        <p:spPr bwMode="auto">
          <a:xfrm>
            <a:off x="258763" y="2932906"/>
            <a:ext cx="3551237" cy="356632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457200" indent="-457200" algn="ctr"/>
            <a:endParaRPr lang="it-IT" altLang="it-IT" sz="1000" b="1" i="1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13344" name="Text Box 23"/>
          <p:cNvSpPr txBox="1">
            <a:spLocks noChangeArrowheads="1"/>
          </p:cNvSpPr>
          <p:nvPr/>
        </p:nvSpPr>
        <p:spPr bwMode="auto">
          <a:xfrm>
            <a:off x="6991350" y="911225"/>
            <a:ext cx="30861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indent="-95250" algn="just">
              <a:lnSpc>
                <a:spcPct val="80000"/>
              </a:lnSpc>
              <a:spcBef>
                <a:spcPct val="20000"/>
              </a:spcBef>
            </a:pPr>
            <a:endParaRPr lang="it-IT" altLang="it-IT" sz="1100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45" name="Rectangle 8"/>
          <p:cNvSpPr>
            <a:spLocks noChangeArrowheads="1"/>
          </p:cNvSpPr>
          <p:nvPr/>
        </p:nvSpPr>
        <p:spPr bwMode="auto">
          <a:xfrm>
            <a:off x="3775348" y="163513"/>
            <a:ext cx="3312368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6" name="CasellaDiTesto 19"/>
          <p:cNvSpPr txBox="1">
            <a:spLocks noChangeArrowheads="1"/>
          </p:cNvSpPr>
          <p:nvPr/>
        </p:nvSpPr>
        <p:spPr bwMode="auto">
          <a:xfrm>
            <a:off x="246956" y="2971428"/>
            <a:ext cx="3456384" cy="305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indent="88900" algn="just">
              <a:lnSpc>
                <a:spcPts val="1400"/>
              </a:lnSpc>
            </a:pPr>
            <a:r>
              <a:rPr lang="it-IT" altLang="it-IT" sz="900" b="1" dirty="0">
                <a:latin typeface="Arial" charset="0"/>
                <a:cs typeface="Arial" charset="0"/>
              </a:rPr>
              <a:t>Presentazione</a:t>
            </a:r>
          </a:p>
          <a:p>
            <a:pPr indent="88900" algn="just">
              <a:lnSpc>
                <a:spcPts val="1300"/>
              </a:lnSpc>
              <a:spcBef>
                <a:spcPts val="30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     Scopo dell’intervento formativo è quello di illustrare le nuove linee guida del VVF con le regole antincendio per impianti FV con accumulo sui fabbricati del 01.09.2025 n. 14030.</a:t>
            </a:r>
          </a:p>
          <a:p>
            <a:pPr indent="88900" algn="just">
              <a:lnSpc>
                <a:spcPts val="1300"/>
              </a:lnSpc>
              <a:spcBef>
                <a:spcPts val="30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Nella prima parte del corso saranno illustrate le Norme CEI per la progettazione, installazione, esercizio e manutenzione degli impianti FV sugli edifici civili, industriali, commerciali e pubblici al fine di ridurre la probabilità di innesco di incendi e garantire la sicurezza delle persone, degli edifici e in caso di incendio delle squadre di soccorso.</a:t>
            </a:r>
          </a:p>
          <a:p>
            <a:pPr indent="88900" algn="just">
              <a:lnSpc>
                <a:spcPts val="1300"/>
              </a:lnSpc>
              <a:spcBef>
                <a:spcPts val="30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Nella seconda parte saranno illustrate le novità delle recenti Linee Guida VV.F, con i dispositivi di sezionamento DC, le diverse tipologie di edifici con impianti FV con le relative prescrizioni per mitigare il rischio incendio. Infine alcune analisi di incendi di impianti FV e batterie verificatisi recentemente in Trentino Alto Adige. Infine le modalità di intervento in sicurezza delle squadre dei i VV.F</a:t>
            </a:r>
            <a:r>
              <a:rPr lang="it-IT" altLang="it-IT" sz="900" dirty="0" smtClean="0">
                <a:latin typeface="Arial" charset="0"/>
                <a:cs typeface="Arial" charset="0"/>
              </a:rPr>
              <a:t>.</a:t>
            </a:r>
            <a:endParaRPr lang="it-IT" altLang="it-IT" sz="900" dirty="0">
              <a:latin typeface="Arial" charset="0"/>
              <a:cs typeface="Arial" charset="0"/>
            </a:endParaRPr>
          </a:p>
        </p:txBody>
      </p:sp>
      <p:sp>
        <p:nvSpPr>
          <p:cNvPr id="13347" name="AutoShape 21"/>
          <p:cNvSpPr>
            <a:spLocks noChangeArrowheads="1"/>
          </p:cNvSpPr>
          <p:nvPr/>
        </p:nvSpPr>
        <p:spPr bwMode="auto">
          <a:xfrm>
            <a:off x="4567436" y="3043436"/>
            <a:ext cx="1657350" cy="325437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 dirty="0">
                <a:solidFill>
                  <a:srgbClr val="003399"/>
                </a:solidFill>
                <a:latin typeface="Verdana" pitchFamily="34" charset="0"/>
              </a:rPr>
              <a:t>PROGRAMMA</a:t>
            </a:r>
            <a:r>
              <a:rPr lang="it-IT" altLang="it-IT" sz="10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3348" name="AutoShape 22"/>
          <p:cNvSpPr>
            <a:spLocks noChangeArrowheads="1"/>
          </p:cNvSpPr>
          <p:nvPr/>
        </p:nvSpPr>
        <p:spPr bwMode="auto">
          <a:xfrm>
            <a:off x="4567436" y="379140"/>
            <a:ext cx="1584325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</a:rPr>
              <a:t>OBIETTIVI </a:t>
            </a:r>
          </a:p>
        </p:txBody>
      </p:sp>
      <p:sp>
        <p:nvSpPr>
          <p:cNvPr id="13349" name="Text Box 32"/>
          <p:cNvSpPr txBox="1">
            <a:spLocks noChangeArrowheads="1"/>
          </p:cNvSpPr>
          <p:nvPr/>
        </p:nvSpPr>
        <p:spPr bwMode="auto">
          <a:xfrm>
            <a:off x="7202684" y="955204"/>
            <a:ext cx="3096443" cy="179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Sede:  Hotel SARTORIS a LAVIS 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Data:   </a:t>
            </a:r>
            <a:r>
              <a:rPr lang="it-IT" altLang="it-IT" sz="1000" b="1" dirty="0">
                <a:latin typeface="Arial" charset="0"/>
              </a:rPr>
              <a:t>lunedì 23.novembre 2026</a:t>
            </a:r>
            <a:r>
              <a:rPr lang="it-IT" altLang="it-IT" sz="1100" b="1" dirty="0">
                <a:latin typeface="Arial" charset="0"/>
              </a:rPr>
              <a:t> 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Orario: 14,00 alle 18,00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  <a:cs typeface="Arial" charset="0"/>
              </a:rPr>
              <a:t> Sarà rilasciato </a:t>
            </a:r>
            <a:r>
              <a:rPr lang="it-IT" altLang="it-IT" sz="900" u="sng" dirty="0">
                <a:latin typeface="Arial" charset="0"/>
                <a:cs typeface="Arial" charset="0"/>
              </a:rPr>
              <a:t>un attestato</a:t>
            </a:r>
            <a:r>
              <a:rPr lang="it-IT" altLang="it-IT" sz="900" dirty="0">
                <a:latin typeface="Arial" charset="0"/>
                <a:cs typeface="Arial" charset="0"/>
              </a:rPr>
              <a:t> di partecipazione e la dispensa sugli argomenti  trattati.</a:t>
            </a:r>
          </a:p>
          <a:p>
            <a:pPr marL="93663" indent="-93663" algn="just">
              <a:spcBef>
                <a:spcPct val="80000"/>
              </a:spcBef>
              <a:buClr>
                <a:schemeClr val="accent2"/>
              </a:buClr>
            </a:pPr>
            <a:r>
              <a:rPr lang="it-IT" altLang="it-IT" sz="1000" dirty="0">
                <a:latin typeface="Arial" charset="0"/>
              </a:rPr>
              <a:t>  </a:t>
            </a:r>
            <a:r>
              <a:rPr lang="it-IT" altLang="it-IT" sz="1000" b="1" dirty="0">
                <a:latin typeface="Arial" charset="0"/>
              </a:rPr>
              <a:t>Costo per partecipante:</a:t>
            </a:r>
          </a:p>
          <a:p>
            <a:pPr marL="93663" indent="-93663" eaLnBrk="0" hangingPunct="0">
              <a:spcBef>
                <a:spcPct val="7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</a:rPr>
              <a:t> 60  </a:t>
            </a:r>
            <a:r>
              <a:rPr lang="it-IT" altLang="it-IT" sz="900" dirty="0" err="1">
                <a:latin typeface="Arial" charset="0"/>
              </a:rPr>
              <a:t>euro+iva</a:t>
            </a:r>
            <a:r>
              <a:rPr lang="it-IT" altLang="it-IT" sz="900" dirty="0">
                <a:latin typeface="Arial" charset="0"/>
              </a:rPr>
              <a:t>  per  ditte socie </a:t>
            </a:r>
            <a:r>
              <a:rPr lang="it-IT" altLang="it-IT" sz="900" dirty="0" err="1">
                <a:latin typeface="Arial" charset="0"/>
              </a:rPr>
              <a:t>Atiqual</a:t>
            </a:r>
            <a:r>
              <a:rPr lang="it-IT" altLang="it-IT" sz="900" dirty="0">
                <a:latin typeface="Arial" charset="0"/>
              </a:rPr>
              <a:t> </a:t>
            </a:r>
          </a:p>
          <a:p>
            <a:pPr marL="93663" indent="-93663" eaLnBrk="0" hangingPunct="0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</a:rPr>
              <a:t> 70  </a:t>
            </a:r>
            <a:r>
              <a:rPr lang="it-IT" altLang="it-IT" sz="900" dirty="0" err="1">
                <a:latin typeface="Arial" charset="0"/>
              </a:rPr>
              <a:t>euro+iva</a:t>
            </a:r>
            <a:r>
              <a:rPr lang="it-IT" altLang="it-IT" sz="900" dirty="0">
                <a:latin typeface="Arial" charset="0"/>
              </a:rPr>
              <a:t> per ditte </a:t>
            </a:r>
            <a:r>
              <a:rPr lang="it-IT" altLang="it-IT" sz="900" u="sng" dirty="0">
                <a:latin typeface="Arial" charset="0"/>
              </a:rPr>
              <a:t>non </a:t>
            </a:r>
            <a:r>
              <a:rPr lang="it-IT" altLang="it-IT" sz="900" dirty="0">
                <a:latin typeface="Arial" charset="0"/>
              </a:rPr>
              <a:t>soci </a:t>
            </a:r>
            <a:r>
              <a:rPr lang="it-IT" altLang="it-IT" sz="900" dirty="0" err="1">
                <a:latin typeface="Arial" charset="0"/>
              </a:rPr>
              <a:t>Atiqual</a:t>
            </a:r>
            <a:r>
              <a:rPr lang="it-IT" altLang="it-IT" sz="900" dirty="0">
                <a:latin typeface="Arial" charset="0"/>
              </a:rPr>
              <a:t> </a:t>
            </a:r>
          </a:p>
        </p:txBody>
      </p:sp>
      <p:sp>
        <p:nvSpPr>
          <p:cNvPr id="13350" name="AutoShape 22"/>
          <p:cNvSpPr>
            <a:spLocks noChangeArrowheads="1"/>
          </p:cNvSpPr>
          <p:nvPr/>
        </p:nvSpPr>
        <p:spPr bwMode="auto">
          <a:xfrm>
            <a:off x="7375748" y="451148"/>
            <a:ext cx="2089150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  <a:cs typeface="Arial" charset="0"/>
              </a:rPr>
              <a:t>SEDE - DATA - COSTO </a:t>
            </a:r>
          </a:p>
        </p:txBody>
      </p:sp>
      <p:sp>
        <p:nvSpPr>
          <p:cNvPr id="13351" name="AutoShape 22"/>
          <p:cNvSpPr>
            <a:spLocks noChangeArrowheads="1"/>
          </p:cNvSpPr>
          <p:nvPr/>
        </p:nvSpPr>
        <p:spPr bwMode="auto">
          <a:xfrm>
            <a:off x="4567436" y="1603276"/>
            <a:ext cx="1657350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 dirty="0">
                <a:solidFill>
                  <a:srgbClr val="003399"/>
                </a:solidFill>
                <a:latin typeface="Verdana" pitchFamily="34" charset="0"/>
              </a:rPr>
              <a:t>RELATORI </a:t>
            </a:r>
          </a:p>
        </p:txBody>
      </p:sp>
      <p:sp>
        <p:nvSpPr>
          <p:cNvPr id="13352" name="AutoShape 20"/>
          <p:cNvSpPr>
            <a:spLocks noChangeArrowheads="1"/>
          </p:cNvSpPr>
          <p:nvPr/>
        </p:nvSpPr>
        <p:spPr bwMode="auto">
          <a:xfrm>
            <a:off x="3775348" y="739180"/>
            <a:ext cx="3168352" cy="788615"/>
          </a:xfrm>
          <a:prstGeom prst="roundRect">
            <a:avLst>
              <a:gd name="adj" fmla="val 22500"/>
            </a:avLst>
          </a:prstGeom>
          <a:noFill/>
          <a:ln w="9525">
            <a:noFill/>
            <a:round/>
            <a:headEnd/>
            <a:tailEnd/>
          </a:ln>
          <a:effectLst>
            <a:glow rad="127000">
              <a:schemeClr val="bg1"/>
            </a:glow>
            <a:outerShdw blurRad="50800" dist="50800" dir="5400000" algn="ctr" rotWithShape="0">
              <a:schemeClr val="bg1"/>
            </a:outerShdw>
          </a:effectLst>
        </p:spPr>
        <p:txBody>
          <a:bodyPr anchor="ctr"/>
          <a:lstStyle/>
          <a:p>
            <a:pPr marL="92075" indent="-92075" algn="just">
              <a:lnSpc>
                <a:spcPct val="110000"/>
              </a:lnSpc>
              <a:buFontTx/>
              <a:buChar char="•"/>
              <a:tabLst>
                <a:tab pos="92075" algn="l"/>
              </a:tabLst>
            </a:pPr>
            <a:r>
              <a:rPr lang="it-IT" altLang="it-IT" sz="900" dirty="0">
                <a:latin typeface="Arial" charset="0"/>
                <a:cs typeface="Arial" charset="0"/>
              </a:rPr>
              <a:t>Formazione e aggiornamento per progettisti, installatori e tecnici di aziende elettriche e di aziende industriali sulla mitigazione del Rischio Incendio negli impianti FV con accumulo sugli edifici civili, industriali e commerciali..</a:t>
            </a:r>
            <a:endParaRPr lang="it-IT" altLang="it-IT" sz="900" dirty="0">
              <a:effectLst>
                <a:outerShdw blurRad="50800" dist="50800" dir="5400000" algn="ctr" rotWithShape="0">
                  <a:schemeClr val="bg1"/>
                </a:outerShdw>
              </a:effectLst>
              <a:highlight>
                <a:srgbClr val="00FF00"/>
              </a:highlight>
              <a:latin typeface="Arial" charset="0"/>
              <a:cs typeface="Arial" charset="0"/>
            </a:endParaRPr>
          </a:p>
        </p:txBody>
      </p:sp>
      <p:sp>
        <p:nvSpPr>
          <p:cNvPr id="13353" name="Text Box 36"/>
          <p:cNvSpPr txBox="1">
            <a:spLocks noChangeArrowheads="1"/>
          </p:cNvSpPr>
          <p:nvPr/>
        </p:nvSpPr>
        <p:spPr bwMode="auto">
          <a:xfrm>
            <a:off x="7231732" y="3691508"/>
            <a:ext cx="287655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Da spedire alla Segretaria </a:t>
            </a:r>
            <a:r>
              <a:rPr lang="it-IT" altLang="it-IT" sz="1000" dirty="0" err="1">
                <a:latin typeface="Arial" charset="0"/>
              </a:rPr>
              <a:t>Atiqual</a:t>
            </a:r>
            <a:r>
              <a:rPr lang="it-IT" altLang="it-IT" sz="1000" dirty="0">
                <a:latin typeface="Arial" charset="0"/>
              </a:rPr>
              <a:t> :</a:t>
            </a:r>
            <a:r>
              <a:rPr lang="it-IT" altLang="it-IT" sz="1000" u="sng" dirty="0">
                <a:latin typeface="Arial" charset="0"/>
              </a:rPr>
              <a:t> </a:t>
            </a:r>
            <a:endParaRPr lang="it-IT" altLang="it-IT" sz="10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            </a:t>
            </a:r>
            <a:r>
              <a:rPr lang="it-IT" altLang="it-IT" sz="1000" b="1" dirty="0">
                <a:latin typeface="Arial" charset="0"/>
              </a:rPr>
              <a:t>info@unaetrentino.it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Ditta </a:t>
            </a:r>
            <a:r>
              <a:rPr lang="it-IT" altLang="it-IT" sz="1000" dirty="0"/>
              <a:t>_ _ _ _ _ _ _ _ _ _ _ _ _ _ _ _ _ _ _ _ _ _ _ _ _</a:t>
            </a:r>
            <a:endParaRPr lang="it-IT" altLang="it-IT" sz="1000" dirty="0">
              <a:latin typeface="Arial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Via</a:t>
            </a:r>
            <a:r>
              <a:rPr lang="it-IT" altLang="it-IT" sz="1000" dirty="0"/>
              <a:t> _ _ _ _ _ _ _ _ _ _ _ _ _ _ _ _ _ _ _ _ _ _ _ _ _</a:t>
            </a:r>
            <a:endParaRPr lang="it-IT" altLang="it-IT" sz="10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CAP_ _ _ _ _ _ </a:t>
            </a:r>
            <a:r>
              <a:rPr lang="it-IT" altLang="it-IT" sz="1000" dirty="0" err="1"/>
              <a:t>Citta</a:t>
            </a:r>
            <a:r>
              <a:rPr lang="it-IT" altLang="it-IT" sz="1000" dirty="0" err="1">
                <a:latin typeface="Arial Black" pitchFamily="34" charset="0"/>
              </a:rPr>
              <a:t>’</a:t>
            </a:r>
            <a:r>
              <a:rPr lang="it-IT" altLang="it-IT" sz="1200" dirty="0"/>
              <a:t>_</a:t>
            </a:r>
            <a:r>
              <a:rPr lang="it-IT" altLang="it-IT" sz="1000" dirty="0"/>
              <a:t> _ _ _ _ _ _ _ _ _ _ _ _ _ _ </a:t>
            </a:r>
          </a:p>
          <a:p>
            <a:pPr>
              <a:spcBef>
                <a:spcPct val="50000"/>
              </a:spcBef>
            </a:pPr>
            <a:r>
              <a:rPr lang="it-IT" altLang="it-IT" sz="1000" dirty="0" err="1">
                <a:latin typeface="Arial" charset="0"/>
              </a:rPr>
              <a:t>Tel</a:t>
            </a:r>
            <a:r>
              <a:rPr lang="it-IT" altLang="it-IT" sz="1000" dirty="0">
                <a:latin typeface="Arial" charset="0"/>
              </a:rPr>
              <a:t>_ _ _ _ _ _ _ _ _ _ _ _SDI:</a:t>
            </a:r>
            <a:r>
              <a:rPr lang="it-IT" altLang="it-IT" sz="1000" dirty="0"/>
              <a:t>_ _ _ _ _ _ _ _ _ _ _ </a:t>
            </a: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E-mail_ _ _ _ _ _ _ _ _ _ _ _ _  _ _ __ _ ___ _ </a:t>
            </a:r>
            <a:endParaRPr lang="it-IT" altLang="it-IT" sz="1000" dirty="0"/>
          </a:p>
          <a:p>
            <a:pPr>
              <a:spcBef>
                <a:spcPct val="50000"/>
              </a:spcBef>
            </a:pPr>
            <a:r>
              <a:rPr lang="it-IT" altLang="it-IT" sz="1000" dirty="0" err="1">
                <a:latin typeface="Arial" charset="0"/>
              </a:rPr>
              <a:t>P.iva</a:t>
            </a:r>
            <a:r>
              <a:rPr lang="it-IT" altLang="it-IT" sz="1000" dirty="0"/>
              <a:t>._ _ _ _ _ _ _ _ _ _ _ _ _ _ _ _ _ _ _ _ _ _ _ _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altLang="it-IT" sz="1000" b="1" dirty="0">
                <a:latin typeface="Arial" charset="0"/>
              </a:rPr>
              <a:t>Nominativi dei partecipanti:</a:t>
            </a:r>
            <a:endParaRPr lang="it-IT" altLang="it-IT" sz="9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900" dirty="0"/>
              <a:t>1 _ _ _ _ _ _ _ _ _ _ _ _ __ _ _ _ _  _ _ _ _ _ _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900" dirty="0"/>
              <a:t>2_ _ _ _ _ _ _ _ _ _ _ _ _ _ _ _ _ _ _ _ __ _ _ 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900" dirty="0"/>
              <a:t>3 _ _ __ __ _ _ _ __ _ _ _ _ ___ _ _ _ _ _ _ _</a:t>
            </a:r>
          </a:p>
          <a:p>
            <a:pPr>
              <a:spcBef>
                <a:spcPct val="120000"/>
              </a:spcBef>
            </a:pPr>
            <a:r>
              <a:rPr lang="it-IT" altLang="it-IT" sz="800" dirty="0"/>
              <a:t>P</a:t>
            </a:r>
            <a:r>
              <a:rPr lang="it-IT" altLang="it-IT" sz="800" dirty="0">
                <a:latin typeface="Arial" charset="0"/>
              </a:rPr>
              <a:t>er informazioni: dott. </a:t>
            </a:r>
            <a:r>
              <a:rPr lang="it-IT" altLang="it-IT" sz="800" dirty="0" err="1">
                <a:latin typeface="Arial" charset="0"/>
              </a:rPr>
              <a:t>Rigon</a:t>
            </a:r>
            <a:r>
              <a:rPr lang="it-IT" altLang="it-IT" sz="800" dirty="0">
                <a:latin typeface="Arial" charset="0"/>
              </a:rPr>
              <a:t> </a:t>
            </a:r>
            <a:r>
              <a:rPr lang="it-IT" altLang="it-IT" sz="800" dirty="0" err="1">
                <a:latin typeface="Arial" charset="0"/>
              </a:rPr>
              <a:t>cell</a:t>
            </a:r>
            <a:r>
              <a:rPr lang="it-IT" altLang="it-IT" sz="800" dirty="0">
                <a:latin typeface="Arial" charset="0"/>
              </a:rPr>
              <a:t>. 339.6090949</a:t>
            </a:r>
          </a:p>
        </p:txBody>
      </p:sp>
      <p:sp>
        <p:nvSpPr>
          <p:cNvPr id="13354" name="AutoShape 21"/>
          <p:cNvSpPr>
            <a:spLocks noChangeArrowheads="1"/>
          </p:cNvSpPr>
          <p:nvPr/>
        </p:nvSpPr>
        <p:spPr bwMode="auto">
          <a:xfrm>
            <a:off x="7519764" y="3043436"/>
            <a:ext cx="2016125" cy="360362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</a:rPr>
              <a:t>MODULO DI ISCRIZIONE</a:t>
            </a:r>
            <a:endParaRPr lang="it-IT" altLang="it-IT" sz="1000" b="1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3358" name="AutoShape 20"/>
          <p:cNvSpPr>
            <a:spLocks noChangeArrowheads="1"/>
          </p:cNvSpPr>
          <p:nvPr/>
        </p:nvSpPr>
        <p:spPr bwMode="auto">
          <a:xfrm>
            <a:off x="3919364" y="2107332"/>
            <a:ext cx="3312368" cy="697001"/>
          </a:xfrm>
          <a:prstGeom prst="roundRect">
            <a:avLst>
              <a:gd name="adj" fmla="val 22500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174625" indent="-174625" algn="just">
              <a:lnSpc>
                <a:spcPct val="110000"/>
              </a:lnSpc>
              <a:buFontTx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Maurizio Fauri- Uni Tn</a:t>
            </a:r>
          </a:p>
          <a:p>
            <a:pPr marL="174625" indent="-174625" algn="just">
              <a:lnSpc>
                <a:spcPct val="110000"/>
              </a:lnSpc>
              <a:spcBef>
                <a:spcPct val="25000"/>
              </a:spcBef>
              <a:buFontTx/>
              <a:buChar char="•"/>
            </a:pPr>
            <a:r>
              <a:rPr lang="it-IT" altLang="it-IT" sz="900" dirty="0">
                <a:latin typeface="Arial" charset="0"/>
              </a:rPr>
              <a:t>Roberto Longo: </a:t>
            </a:r>
            <a:r>
              <a:rPr lang="it-IT" altLang="it-IT" sz="900" dirty="0" err="1">
                <a:latin typeface="Arial" charset="0"/>
              </a:rPr>
              <a:t>Fronius</a:t>
            </a:r>
            <a:r>
              <a:rPr lang="it-IT" altLang="it-IT" sz="900" dirty="0">
                <a:latin typeface="Arial" charset="0"/>
              </a:rPr>
              <a:t> SpA.</a:t>
            </a:r>
          </a:p>
          <a:p>
            <a:pPr marL="174625" indent="-174625" algn="just">
              <a:lnSpc>
                <a:spcPct val="110000"/>
              </a:lnSpc>
              <a:spcBef>
                <a:spcPct val="25000"/>
              </a:spcBef>
              <a:buFontTx/>
              <a:buChar char="•"/>
            </a:pPr>
            <a:r>
              <a:rPr lang="it-IT" altLang="it-IT" sz="900" dirty="0">
                <a:latin typeface="Arial" charset="0"/>
              </a:rPr>
              <a:t>Christian Carton : Bremas Spa</a:t>
            </a:r>
          </a:p>
          <a:p>
            <a:pPr marL="174625" indent="-174625" algn="just">
              <a:lnSpc>
                <a:spcPct val="110000"/>
              </a:lnSpc>
              <a:spcBef>
                <a:spcPct val="25000"/>
              </a:spcBef>
              <a:buFontTx/>
              <a:buChar char="•"/>
            </a:pPr>
            <a:r>
              <a:rPr lang="it-IT" altLang="it-IT" sz="900" dirty="0">
                <a:latin typeface="Arial" charset="0"/>
              </a:rPr>
              <a:t>Daniele Alessandrini: VV.F Trento</a:t>
            </a:r>
            <a:endParaRPr lang="it-IT" altLang="it-IT" sz="900" dirty="0">
              <a:latin typeface="Arial" charset="0"/>
              <a:cs typeface="Arial" charset="0"/>
            </a:endParaRPr>
          </a:p>
        </p:txBody>
      </p:sp>
      <p:sp>
        <p:nvSpPr>
          <p:cNvPr id="13361" name="AutoShape 20"/>
          <p:cNvSpPr>
            <a:spLocks noChangeArrowheads="1"/>
          </p:cNvSpPr>
          <p:nvPr/>
        </p:nvSpPr>
        <p:spPr bwMode="auto">
          <a:xfrm>
            <a:off x="3703340" y="3475484"/>
            <a:ext cx="3384376" cy="3240360"/>
          </a:xfrm>
          <a:prstGeom prst="roundRect">
            <a:avLst>
              <a:gd name="adj" fmla="val 22528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just">
              <a:lnSpc>
                <a:spcPct val="75000"/>
              </a:lnSpc>
              <a:buFont typeface="Wingdings" pitchFamily="2" charset="2"/>
              <a:buNone/>
            </a:pPr>
            <a:r>
              <a:rPr lang="it-IT" altLang="it-IT" sz="900" dirty="0">
                <a:solidFill>
                  <a:srgbClr val="FF0000"/>
                </a:solidFill>
                <a:latin typeface="Arial" charset="0"/>
              </a:rPr>
              <a:t>          </a:t>
            </a:r>
            <a:r>
              <a:rPr lang="it-IT" altLang="it-IT" sz="1000" dirty="0">
                <a:latin typeface="Arial" charset="0"/>
              </a:rPr>
              <a:t>      </a:t>
            </a:r>
            <a:r>
              <a:rPr lang="it-IT" altLang="it-IT" sz="900" b="1" dirty="0">
                <a:latin typeface="Arial" charset="0"/>
              </a:rPr>
              <a:t>Roberto Longo : Fronius Italia srl</a:t>
            </a:r>
          </a:p>
          <a:p>
            <a:pPr marL="176400" indent="-17640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 smtClean="0">
                <a:latin typeface="Arial" charset="0"/>
              </a:rPr>
              <a:t>Novità Normative: Guida </a:t>
            </a:r>
            <a:r>
              <a:rPr lang="it-IT" altLang="it-IT" sz="900" dirty="0">
                <a:latin typeface="Arial" charset="0"/>
              </a:rPr>
              <a:t>CEI 82-25 </a:t>
            </a:r>
            <a:r>
              <a:rPr lang="it-IT" altLang="it-IT" sz="900" dirty="0">
                <a:solidFill>
                  <a:srgbClr val="C00000"/>
                </a:solidFill>
                <a:latin typeface="Arial" charset="0"/>
              </a:rPr>
              <a:t>- </a:t>
            </a:r>
            <a:r>
              <a:rPr lang="it-IT" altLang="it-IT" sz="900" dirty="0">
                <a:latin typeface="Arial" charset="0"/>
              </a:rPr>
              <a:t>CEI </a:t>
            </a:r>
            <a:r>
              <a:rPr lang="it-IT" altLang="it-IT" sz="900" dirty="0" smtClean="0">
                <a:latin typeface="Arial" charset="0"/>
              </a:rPr>
              <a:t>021-016.</a:t>
            </a:r>
            <a:endParaRPr lang="it-IT" altLang="it-IT" sz="900" dirty="0">
              <a:latin typeface="Arial" charset="0"/>
            </a:endParaRP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Protezioni secondo CEI 64-8</a:t>
            </a: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Batterie agli ioni di litio, inverter: rischio incendio</a:t>
            </a: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Collaudo impianti FV</a:t>
            </a:r>
          </a:p>
          <a:p>
            <a:pPr algn="just">
              <a:lnSpc>
                <a:spcPct val="75000"/>
              </a:lnSpc>
              <a:spcBef>
                <a:spcPts val="800"/>
              </a:spcBef>
              <a:buFont typeface="Wingdings" pitchFamily="2" charset="2"/>
              <a:buNone/>
            </a:pPr>
            <a:r>
              <a:rPr lang="it-IT" altLang="it-IT" sz="1000" dirty="0">
                <a:latin typeface="Arial" charset="0"/>
              </a:rPr>
              <a:t>                 </a:t>
            </a:r>
            <a:r>
              <a:rPr lang="it-IT" altLang="it-IT" sz="900" b="1" dirty="0">
                <a:latin typeface="Arial" charset="0"/>
              </a:rPr>
              <a:t>Christian Carton: </a:t>
            </a:r>
            <a:r>
              <a:rPr lang="it-IT" altLang="it-IT" sz="900" b="1" dirty="0" err="1">
                <a:latin typeface="Arial" charset="0"/>
              </a:rPr>
              <a:t>Bremas</a:t>
            </a:r>
            <a:r>
              <a:rPr lang="it-IT" altLang="it-IT" sz="900" b="1" dirty="0">
                <a:latin typeface="Arial" charset="0"/>
              </a:rPr>
              <a:t> </a:t>
            </a:r>
            <a:r>
              <a:rPr lang="it-IT" altLang="it-IT" sz="900" b="1" dirty="0" smtClean="0">
                <a:latin typeface="Arial" charset="0"/>
              </a:rPr>
              <a:t>Spa</a:t>
            </a:r>
          </a:p>
          <a:p>
            <a:pPr marL="171450" indent="-171450">
              <a:lnSpc>
                <a:spcPct val="75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it-IT" altLang="it-IT" sz="900" dirty="0" smtClean="0">
                <a:latin typeface="Arial" charset="0"/>
              </a:rPr>
              <a:t>Dispositivi di sezionamento - IEC 60947-3</a:t>
            </a:r>
            <a:endParaRPr lang="it-IT" altLang="it-IT" sz="900" dirty="0">
              <a:latin typeface="Arial" charset="0"/>
            </a:endParaRPr>
          </a:p>
          <a:p>
            <a:pPr marL="171450" indent="-17145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sz="900" dirty="0" smtClean="0">
                <a:latin typeface="Arial" charset="0"/>
              </a:rPr>
              <a:t>Dispositivi </a:t>
            </a:r>
            <a:r>
              <a:rPr lang="it-IT" altLang="it-IT" sz="900" dirty="0">
                <a:latin typeface="Arial" charset="0"/>
              </a:rPr>
              <a:t>di sezionamento DC </a:t>
            </a:r>
            <a:r>
              <a:rPr lang="it-IT" altLang="it-IT" sz="900" dirty="0" smtClean="0">
                <a:latin typeface="Arial" charset="0"/>
              </a:rPr>
              <a:t>- </a:t>
            </a:r>
            <a:r>
              <a:rPr lang="it-IT" altLang="it-IT" sz="900" dirty="0">
                <a:latin typeface="Arial" charset="0"/>
              </a:rPr>
              <a:t>Linee Guida VV.F </a:t>
            </a:r>
            <a:endParaRPr lang="it-IT" altLang="it-IT" sz="900" dirty="0" smtClean="0">
              <a:latin typeface="Arial" charset="0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it-IT" altLang="it-IT" sz="900" b="1" dirty="0" smtClean="0">
                <a:latin typeface="Arial" charset="0"/>
              </a:rPr>
              <a:t>              Daniele </a:t>
            </a:r>
            <a:r>
              <a:rPr lang="it-IT" altLang="it-IT" sz="900" b="1" dirty="0">
                <a:latin typeface="Arial" charset="0"/>
              </a:rPr>
              <a:t>Alessandrini – VV.F. Trento</a:t>
            </a: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Novità normative nuove Linee Guida VV.F.</a:t>
            </a: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Analisi di alcuni incendi reali di impianti FV</a:t>
            </a:r>
          </a:p>
          <a:p>
            <a:pPr marL="171450" indent="-171450" algn="just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Batterie </a:t>
            </a:r>
            <a:r>
              <a:rPr lang="it-IT" altLang="it-IT" sz="900" dirty="0" smtClean="0">
                <a:latin typeface="Arial" charset="0"/>
                <a:cs typeface="Arial" charset="0"/>
              </a:rPr>
              <a:t>ioni </a:t>
            </a:r>
            <a:r>
              <a:rPr lang="it-IT" altLang="it-IT" sz="900" dirty="0">
                <a:latin typeface="Arial" charset="0"/>
                <a:cs typeface="Arial" charset="0"/>
              </a:rPr>
              <a:t>di litio, </a:t>
            </a:r>
            <a:r>
              <a:rPr lang="it-IT" altLang="it-IT" sz="900" dirty="0" smtClean="0">
                <a:latin typeface="Arial" charset="0"/>
                <a:cs typeface="Arial" charset="0"/>
              </a:rPr>
              <a:t>casi </a:t>
            </a:r>
            <a:r>
              <a:rPr lang="it-IT" altLang="it-IT" sz="900" dirty="0">
                <a:latin typeface="Arial" charset="0"/>
                <a:cs typeface="Arial" charset="0"/>
              </a:rPr>
              <a:t>reali di incendi /esplosioni</a:t>
            </a:r>
          </a:p>
          <a:p>
            <a:pPr marL="171450" indent="-1714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Tipologie di edifici con impianti FV, come mitigare il rischio incendio</a:t>
            </a:r>
          </a:p>
          <a:p>
            <a:pPr marL="171450" indent="-1714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Impianti FV su edifici soggetti a controllo antincendi</a:t>
            </a:r>
          </a:p>
          <a:p>
            <a:pPr marL="171450" indent="-1714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Modalità intervento in sicurezza dei VV.F.</a:t>
            </a:r>
          </a:p>
        </p:txBody>
      </p:sp>
      <p:graphicFrame>
        <p:nvGraphicFramePr>
          <p:cNvPr id="1333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269471"/>
              </p:ext>
            </p:extLst>
          </p:nvPr>
        </p:nvGraphicFramePr>
        <p:xfrm>
          <a:off x="318964" y="595164"/>
          <a:ext cx="908997" cy="864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Documento" r:id="rId3" imgW="876960" imgH="924120" progId="Word.Document.8">
                  <p:embed/>
                </p:oleObj>
              </mc:Choice>
              <mc:Fallback>
                <p:oleObj name="Documento" r:id="rId3" imgW="876960" imgH="924120" progId="Word.Document.8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64" y="595164"/>
                        <a:ext cx="908997" cy="8641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utoShape 19"/>
          <p:cNvSpPr>
            <a:spLocks noChangeArrowheads="1"/>
          </p:cNvSpPr>
          <p:nvPr/>
        </p:nvSpPr>
        <p:spPr bwMode="auto">
          <a:xfrm>
            <a:off x="227611" y="2987120"/>
            <a:ext cx="3551409" cy="286462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457200" indent="-457200" algn="ctr"/>
            <a:endParaRPr lang="it-IT" altLang="it-IT" sz="1000" b="1" i="1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32" name="AutoShape 21"/>
          <p:cNvSpPr>
            <a:spLocks noChangeArrowheads="1"/>
          </p:cNvSpPr>
          <p:nvPr/>
        </p:nvSpPr>
        <p:spPr bwMode="auto">
          <a:xfrm>
            <a:off x="390972" y="1747292"/>
            <a:ext cx="3096344" cy="1152128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6350" algn="ctr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5000"/>
              </a:lnSpc>
              <a:spcBef>
                <a:spcPct val="30000"/>
              </a:spcBef>
            </a:pPr>
            <a:r>
              <a:rPr lang="it-IT" altLang="it-IT" sz="1100" dirty="0">
                <a:latin typeface="Arial" charset="0"/>
              </a:rPr>
              <a:t>Corso di formazione (4 ore)</a:t>
            </a:r>
          </a:p>
          <a:p>
            <a:pPr algn="ctr" eaLnBrk="0" hangingPunct="0">
              <a:lnSpc>
                <a:spcPts val="1100"/>
              </a:lnSpc>
              <a:spcBef>
                <a:spcPts val="600"/>
              </a:spcBef>
            </a:pPr>
            <a:r>
              <a:rPr lang="it-IT" altLang="it-IT" sz="1300" b="1" dirty="0">
                <a:solidFill>
                  <a:schemeClr val="accent2"/>
                </a:solidFill>
                <a:cs typeface="Arial" charset="0"/>
              </a:rPr>
              <a:t>NOVITA’ RISCHIO INCENDIO </a:t>
            </a:r>
          </a:p>
          <a:p>
            <a:pPr algn="ctr" eaLnBrk="0" hangingPunct="0">
              <a:lnSpc>
                <a:spcPts val="1100"/>
              </a:lnSpc>
              <a:spcBef>
                <a:spcPts val="600"/>
              </a:spcBef>
            </a:pPr>
            <a:r>
              <a:rPr lang="it-IT" altLang="it-IT" sz="1300" b="1" dirty="0">
                <a:solidFill>
                  <a:schemeClr val="accent2"/>
                </a:solidFill>
                <a:cs typeface="Arial" charset="0"/>
              </a:rPr>
              <a:t>IMPIANTI </a:t>
            </a:r>
            <a:r>
              <a:rPr lang="it-IT" altLang="it-IT" sz="1300" b="1">
                <a:solidFill>
                  <a:schemeClr val="accent2"/>
                </a:solidFill>
                <a:cs typeface="Arial" charset="0"/>
              </a:rPr>
              <a:t>FV </a:t>
            </a:r>
            <a:r>
              <a:rPr lang="it-IT" altLang="it-IT" sz="1300" b="1" smtClean="0">
                <a:solidFill>
                  <a:schemeClr val="accent2"/>
                </a:solidFill>
                <a:cs typeface="Arial" charset="0"/>
              </a:rPr>
              <a:t> CON</a:t>
            </a:r>
            <a:endParaRPr lang="it-IT" altLang="it-IT" sz="1300" b="1" dirty="0">
              <a:solidFill>
                <a:schemeClr val="accent2"/>
              </a:solidFill>
              <a:cs typeface="Arial" charset="0"/>
            </a:endParaRPr>
          </a:p>
          <a:p>
            <a:pPr algn="ctr" eaLnBrk="0" hangingPunct="0">
              <a:lnSpc>
                <a:spcPts val="1100"/>
              </a:lnSpc>
              <a:spcBef>
                <a:spcPts val="600"/>
              </a:spcBef>
            </a:pPr>
            <a:r>
              <a:rPr lang="it-IT" altLang="it-IT" sz="1300" b="1" dirty="0">
                <a:solidFill>
                  <a:schemeClr val="accent2"/>
                </a:solidFill>
                <a:cs typeface="Arial" charset="0"/>
              </a:rPr>
              <a:t>BATTERIE AGLI IONI DI LITIO</a:t>
            </a:r>
          </a:p>
          <a:p>
            <a:pPr algn="ctr" eaLnBrk="0" hangingPunct="0">
              <a:lnSpc>
                <a:spcPct val="105000"/>
              </a:lnSpc>
              <a:spcBef>
                <a:spcPts val="600"/>
              </a:spcBef>
            </a:pPr>
            <a:r>
              <a:rPr lang="it-IT" altLang="it-IT" sz="1000" dirty="0">
                <a:solidFill>
                  <a:srgbClr val="FF0000"/>
                </a:solidFill>
                <a:latin typeface="Arial" charset="0"/>
                <a:cs typeface="Arial" charset="0"/>
              </a:rPr>
              <a:t>Conforme alla Nuove Linee Guida VV.F. </a:t>
            </a:r>
            <a:endParaRPr lang="it-IT" altLang="it-IT" sz="1000" dirty="0">
              <a:solidFill>
                <a:srgbClr val="000099"/>
              </a:solidFill>
              <a:cs typeface="Arial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260" y="739180"/>
            <a:ext cx="625976" cy="62597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068" y="379140"/>
            <a:ext cx="1512166" cy="343675"/>
          </a:xfrm>
          <a:prstGeom prst="rect">
            <a:avLst/>
          </a:prstGeom>
        </p:spPr>
      </p:pic>
      <p:pic>
        <p:nvPicPr>
          <p:cNvPr id="25" name="Immagine 24" descr="C:\Users\Utente\AppData\Local\Microsoft\Windows\INetCache\Content.Word\Logo Bremas.eps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8" y="811188"/>
            <a:ext cx="864096" cy="7920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318964" y="5923756"/>
            <a:ext cx="3240360" cy="1107996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eaLnBrk="0" hangingPunct="0">
              <a:spcBef>
                <a:spcPct val="20000"/>
              </a:spcBef>
            </a:pPr>
            <a:endParaRPr lang="it-IT" altLang="it-IT" sz="900" dirty="0">
              <a:latin typeface="Tahoma" pitchFamily="34" charset="0"/>
              <a:cs typeface="Times New Roman" pitchFamily="18" charset="0"/>
            </a:endParaRPr>
          </a:p>
          <a:p>
            <a:pPr algn="ctr" eaLnBrk="0" hangingPunct="0">
              <a:spcBef>
                <a:spcPct val="60000"/>
              </a:spcBef>
            </a:pPr>
            <a:r>
              <a:rPr lang="it-IT" altLang="it-IT" sz="900" dirty="0" smtClean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        </a:t>
            </a:r>
            <a:r>
              <a:rPr lang="it-IT" altLang="it-IT" sz="900" dirty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Ordine dei Periti Industriali 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900" dirty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        	</a:t>
            </a:r>
            <a:r>
              <a:rPr lang="it-IT" altLang="it-IT" sz="900" dirty="0" smtClean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  della </a:t>
            </a:r>
            <a:r>
              <a:rPr lang="it-IT" altLang="it-IT" sz="900" dirty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Provincia di Trento</a:t>
            </a:r>
          </a:p>
          <a:p>
            <a:pPr eaLnBrk="0" hangingPunct="0">
              <a:spcBef>
                <a:spcPct val="20000"/>
              </a:spcBef>
            </a:pPr>
            <a:endParaRPr lang="it-IT" altLang="it-IT" sz="900" dirty="0">
              <a:solidFill>
                <a:schemeClr val="accent2"/>
              </a:solidFill>
              <a:latin typeface="Tahoma" pitchFamily="34" charset="0"/>
              <a:cs typeface="Times New Roman" pitchFamily="18" charset="0"/>
            </a:endParaRPr>
          </a:p>
          <a:p>
            <a:pPr eaLnBrk="0" hangingPunct="0">
              <a:spcBef>
                <a:spcPts val="0"/>
              </a:spcBef>
            </a:pPr>
            <a:r>
              <a:rPr lang="it-IT" altLang="it-IT" sz="900" dirty="0">
                <a:solidFill>
                  <a:srgbClr val="3333CD"/>
                </a:solidFill>
                <a:latin typeface="Arial" charset="0"/>
                <a:cs typeface="Arial" charset="0"/>
              </a:rPr>
              <a:t>Il seminario rilascia  n. 4 CFP ai Periti Industriali in base al Regolamento della Formazione Continua</a:t>
            </a:r>
            <a:r>
              <a:rPr lang="it-IT" altLang="it-IT" sz="1000" dirty="0">
                <a:solidFill>
                  <a:srgbClr val="3333CD"/>
                </a:solidFill>
                <a:latin typeface="TT224o00"/>
              </a:rPr>
              <a:t>.</a:t>
            </a:r>
            <a:r>
              <a:rPr lang="it-IT" altLang="it-IT" sz="1200" dirty="0"/>
              <a:t>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013" y="6067772"/>
            <a:ext cx="576064" cy="5040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5700</TotalTime>
  <Words>659</Words>
  <Application>Microsoft Office PowerPoint</Application>
  <PresentationFormat>Personalizzato</PresentationFormat>
  <Paragraphs>59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Tahoma</vt:lpstr>
      <vt:lpstr>Times New Roman</vt:lpstr>
      <vt:lpstr>TT224o00</vt:lpstr>
      <vt:lpstr>Verdana</vt:lpstr>
      <vt:lpstr>Wingdings</vt:lpstr>
      <vt:lpstr>Struttura predefinita</vt:lpstr>
      <vt:lpstr>Documento</vt:lpstr>
      <vt:lpstr>Presentazione standard di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</dc:creator>
  <cp:lastModifiedBy>Utente</cp:lastModifiedBy>
  <cp:revision>759</cp:revision>
  <cp:lastPrinted>2026-09-16T16:14:16Z</cp:lastPrinted>
  <dcterms:created xsi:type="dcterms:W3CDTF">2005-03-14T17:42:40Z</dcterms:created>
  <dcterms:modified xsi:type="dcterms:W3CDTF">2026-10-28T09:45:19Z</dcterms:modified>
</cp:coreProperties>
</file>