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287000" cy="7239000"/>
  <p:notesSz cx="6858000" cy="994727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66CC"/>
    <a:srgbClr val="000099"/>
    <a:srgbClr val="EAEAEA"/>
    <a:srgbClr val="DDDDDD"/>
    <a:srgbClr val="66FFFF"/>
    <a:srgbClr val="00FF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334" y="77"/>
      </p:cViewPr>
      <p:guideLst>
        <p:guide orient="horz" pos="228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5875" y="1184275"/>
            <a:ext cx="7715250" cy="25209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85875" y="3802063"/>
            <a:ext cx="7715250" cy="17478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CD91D-657A-4BBE-8811-30B59CEF0BA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4AFC4-CDD6-4554-BE54-43E426769B7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29488" y="642938"/>
            <a:ext cx="2185987" cy="5791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71525" y="642938"/>
            <a:ext cx="6405563" cy="5791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8F770-394D-4EF7-B41B-1205E99E51F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6DE6-6D02-4D0C-BF17-C5928C52277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1675" y="1804988"/>
            <a:ext cx="8872538" cy="30114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1675" y="4845050"/>
            <a:ext cx="8872538" cy="15827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59E15-1F04-4474-AE78-F3371610F80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71525" y="2090738"/>
            <a:ext cx="4295775" cy="4343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219700" y="2090738"/>
            <a:ext cx="4295775" cy="43434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DD94C-A90F-452D-BB0B-FC6DA7239D1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8025" y="385763"/>
            <a:ext cx="8872538" cy="1398587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8025" y="1774825"/>
            <a:ext cx="4352925" cy="869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08025" y="2644775"/>
            <a:ext cx="4352925" cy="38893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208588" y="1774825"/>
            <a:ext cx="4371975" cy="869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208588" y="2644775"/>
            <a:ext cx="4371975" cy="38893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9362A-70C3-43E4-94CA-B7459220838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02338-9F09-48FF-B194-5E24DB12683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6B291-D86F-47AB-A683-048A78A28A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8025" y="482600"/>
            <a:ext cx="3317875" cy="16891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73563" y="1042988"/>
            <a:ext cx="5207000" cy="5143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025" y="2171700"/>
            <a:ext cx="3317875" cy="4022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F403A-30AC-444C-A06B-9AE25953209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8025" y="482600"/>
            <a:ext cx="3317875" cy="16891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373563" y="1042988"/>
            <a:ext cx="5207000" cy="5143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708025" y="2171700"/>
            <a:ext cx="3317875" cy="4022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AF14C-8ABC-4AF0-B252-2800063A2E7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42938"/>
            <a:ext cx="87439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2090738"/>
            <a:ext cx="87439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525" y="6596063"/>
            <a:ext cx="21431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596063"/>
            <a:ext cx="3257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596063"/>
            <a:ext cx="21431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E68EE95-F71C-4B5B-B5C0-AB81FD4F610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2.png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9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6442" y="6092712"/>
            <a:ext cx="4683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0" name="Rectangle 2"/>
          <p:cNvSpPr>
            <a:spLocks noChangeArrowheads="1"/>
          </p:cNvSpPr>
          <p:nvPr/>
        </p:nvSpPr>
        <p:spPr bwMode="auto">
          <a:xfrm>
            <a:off x="174625" y="163513"/>
            <a:ext cx="3547365" cy="691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sz="2400"/>
          </a:p>
        </p:txBody>
      </p:sp>
      <p:sp>
        <p:nvSpPr>
          <p:cNvPr id="13341" name="AutoShape 7"/>
          <p:cNvSpPr>
            <a:spLocks noChangeArrowheads="1"/>
          </p:cNvSpPr>
          <p:nvPr/>
        </p:nvSpPr>
        <p:spPr bwMode="auto">
          <a:xfrm>
            <a:off x="547688" y="1735138"/>
            <a:ext cx="2571750" cy="18732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 altLang="it-IT" sz="15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3342" name="Rectangle 12"/>
          <p:cNvSpPr>
            <a:spLocks noChangeArrowheads="1"/>
          </p:cNvSpPr>
          <p:nvPr/>
        </p:nvSpPr>
        <p:spPr bwMode="auto">
          <a:xfrm>
            <a:off x="7159625" y="163513"/>
            <a:ext cx="3063040" cy="691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sz="2400"/>
          </a:p>
        </p:txBody>
      </p:sp>
      <p:sp>
        <p:nvSpPr>
          <p:cNvPr id="13343" name="AutoShape 19"/>
          <p:cNvSpPr>
            <a:spLocks noChangeArrowheads="1"/>
          </p:cNvSpPr>
          <p:nvPr/>
        </p:nvSpPr>
        <p:spPr bwMode="auto">
          <a:xfrm>
            <a:off x="258763" y="2932906"/>
            <a:ext cx="3551237" cy="356632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457200" indent="-457200" algn="ctr"/>
            <a:endParaRPr lang="it-IT" altLang="it-IT" sz="1000" b="1" i="1">
              <a:solidFill>
                <a:srgbClr val="3366FF"/>
              </a:solidFill>
              <a:latin typeface="Arial" charset="0"/>
            </a:endParaRPr>
          </a:p>
        </p:txBody>
      </p:sp>
      <p:sp>
        <p:nvSpPr>
          <p:cNvPr id="13344" name="Text Box 23"/>
          <p:cNvSpPr txBox="1">
            <a:spLocks noChangeArrowheads="1"/>
          </p:cNvSpPr>
          <p:nvPr/>
        </p:nvSpPr>
        <p:spPr bwMode="auto">
          <a:xfrm>
            <a:off x="6991350" y="911225"/>
            <a:ext cx="308610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5250" indent="-95250" algn="just">
              <a:lnSpc>
                <a:spcPct val="80000"/>
              </a:lnSpc>
              <a:spcBef>
                <a:spcPct val="20000"/>
              </a:spcBef>
            </a:pPr>
            <a:endParaRPr lang="it-IT" altLang="it-IT" sz="11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3345" name="Rectangle 8"/>
          <p:cNvSpPr>
            <a:spLocks noChangeArrowheads="1"/>
          </p:cNvSpPr>
          <p:nvPr/>
        </p:nvSpPr>
        <p:spPr bwMode="auto">
          <a:xfrm>
            <a:off x="3794667" y="163513"/>
            <a:ext cx="3293521" cy="691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sz="2400"/>
          </a:p>
        </p:txBody>
      </p:sp>
      <p:sp>
        <p:nvSpPr>
          <p:cNvPr id="13346" name="CasellaDiTesto 19"/>
          <p:cNvSpPr txBox="1">
            <a:spLocks noChangeArrowheads="1"/>
          </p:cNvSpPr>
          <p:nvPr/>
        </p:nvSpPr>
        <p:spPr bwMode="auto">
          <a:xfrm>
            <a:off x="212420" y="2735683"/>
            <a:ext cx="3436568" cy="3866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indent="88900" algn="just">
              <a:lnSpc>
                <a:spcPts val="1400"/>
              </a:lnSpc>
            </a:pPr>
            <a:r>
              <a:rPr lang="it-IT" altLang="it-IT" sz="900" b="1" dirty="0">
                <a:latin typeface="Arial" charset="0"/>
                <a:cs typeface="Arial" charset="0"/>
              </a:rPr>
              <a:t>Presentazione</a:t>
            </a:r>
          </a:p>
          <a:p>
            <a:pPr indent="88900" algn="just">
              <a:lnSpc>
                <a:spcPts val="1400"/>
              </a:lnSpc>
              <a:spcBef>
                <a:spcPts val="300"/>
              </a:spcBef>
            </a:pPr>
            <a:r>
              <a:rPr lang="it-IT" altLang="it-IT" sz="900" dirty="0">
                <a:latin typeface="Arial" charset="0"/>
                <a:cs typeface="Arial" charset="0"/>
              </a:rPr>
              <a:t>     Scopo dell’intervento formativo è quello di illustrare le più recenti </a:t>
            </a:r>
            <a:r>
              <a:rPr lang="it-IT" altLang="it-IT" sz="900" b="1" dirty="0">
                <a:latin typeface="Arial" charset="0"/>
                <a:cs typeface="Arial" charset="0"/>
              </a:rPr>
              <a:t>novità tecniche e normative </a:t>
            </a:r>
            <a:r>
              <a:rPr lang="it-IT" altLang="it-IT" sz="900" dirty="0">
                <a:latin typeface="Arial" charset="0"/>
                <a:cs typeface="Arial" charset="0"/>
              </a:rPr>
              <a:t>per la manutenzione  ed i  rifacimenti di cabine elettriche MT/BT utente per migliorare le competenze e la professionalità del:</a:t>
            </a:r>
          </a:p>
          <a:p>
            <a:pPr indent="88900" algn="just">
              <a:lnSpc>
                <a:spcPts val="1400"/>
              </a:lnSpc>
              <a:spcBef>
                <a:spcPts val="0"/>
              </a:spcBef>
            </a:pPr>
            <a:r>
              <a:rPr lang="it-IT" altLang="it-IT" sz="900" dirty="0">
                <a:latin typeface="Arial" charset="0"/>
                <a:cs typeface="Arial" charset="0"/>
              </a:rPr>
              <a:t>                          </a:t>
            </a:r>
            <a:r>
              <a:rPr lang="it-IT" altLang="it-IT" sz="900" b="1" dirty="0">
                <a:latin typeface="Arial" charset="0"/>
                <a:cs typeface="Arial" charset="0"/>
              </a:rPr>
              <a:t>Manutentore di cabine MT/BT</a:t>
            </a:r>
          </a:p>
          <a:p>
            <a:pPr indent="88900" algn="just">
              <a:lnSpc>
                <a:spcPts val="1400"/>
              </a:lnSpc>
              <a:spcBef>
                <a:spcPts val="300"/>
              </a:spcBef>
            </a:pPr>
            <a:r>
              <a:rPr lang="it-IT" altLang="it-IT" sz="900" dirty="0">
                <a:latin typeface="Arial" charset="0"/>
                <a:cs typeface="Arial" charset="0"/>
              </a:rPr>
              <a:t>      Nella prima parte del corso saranno illustrate: la normativa CEI </a:t>
            </a:r>
            <a:r>
              <a:rPr lang="it-IT" altLang="it-IT" sz="900" dirty="0" smtClean="0">
                <a:latin typeface="Arial" charset="0"/>
                <a:cs typeface="Arial" charset="0"/>
              </a:rPr>
              <a:t>78-17, gli </a:t>
            </a:r>
            <a:r>
              <a:rPr lang="it-IT" altLang="it-IT" sz="900" dirty="0">
                <a:latin typeface="Arial" charset="0"/>
                <a:cs typeface="Arial" charset="0"/>
              </a:rPr>
              <a:t>interventi tipici di </a:t>
            </a:r>
            <a:r>
              <a:rPr lang="it-IT" altLang="it-IT" sz="900" dirty="0" smtClean="0">
                <a:latin typeface="Arial" charset="0"/>
                <a:cs typeface="Arial" charset="0"/>
              </a:rPr>
              <a:t>manutenzione  ordinaria e straordinaria, </a:t>
            </a:r>
            <a:r>
              <a:rPr lang="it-IT" altLang="it-IT" sz="900" dirty="0">
                <a:latin typeface="Arial" charset="0"/>
                <a:cs typeface="Arial" charset="0"/>
              </a:rPr>
              <a:t>le figure gestionali, i controlli e le verifiche del </a:t>
            </a:r>
            <a:r>
              <a:rPr lang="it-IT" altLang="it-IT" sz="900" dirty="0" smtClean="0">
                <a:latin typeface="Arial" charset="0"/>
                <a:cs typeface="Arial" charset="0"/>
              </a:rPr>
              <a:t>SPI </a:t>
            </a:r>
            <a:r>
              <a:rPr lang="it-IT" altLang="it-IT" sz="900" dirty="0">
                <a:latin typeface="Arial" charset="0"/>
                <a:cs typeface="Arial" charset="0"/>
              </a:rPr>
              <a:t>al fine di soddisfare i requisiti di sicurezza, funzionalità e continuità del servizio. delle cabine MT/BT  utente.</a:t>
            </a:r>
          </a:p>
          <a:p>
            <a:pPr indent="88900" algn="just">
              <a:lnSpc>
                <a:spcPts val="1400"/>
              </a:lnSpc>
              <a:spcBef>
                <a:spcPts val="300"/>
              </a:spcBef>
            </a:pPr>
            <a:r>
              <a:rPr lang="it-IT" altLang="it-IT" sz="900" dirty="0">
                <a:latin typeface="Arial" charset="0"/>
                <a:cs typeface="Arial" charset="0"/>
              </a:rPr>
              <a:t>     Nella seconda parte, saranno illustrati i criteri di scelta dei quadri di media tensione, alla luce della guida contenuta nella Norma EN 62271-200, e le conseguenze che le scelte progettuali possono avere sulla riduzione dei rischi e sulla affidabilità dell’impianto; senza tralasciare di ricordare la necessità di usare QMT SF6 free come previsto dal nuovo regolamento europeo 573/2024.  </a:t>
            </a:r>
          </a:p>
          <a:p>
            <a:pPr indent="88900" algn="just">
              <a:lnSpc>
                <a:spcPts val="1400"/>
              </a:lnSpc>
              <a:spcBef>
                <a:spcPts val="300"/>
              </a:spcBef>
            </a:pPr>
            <a:r>
              <a:rPr lang="it-IT" altLang="it-IT" sz="900" dirty="0">
                <a:latin typeface="Arial" charset="0"/>
                <a:cs typeface="Arial" charset="0"/>
              </a:rPr>
              <a:t>Al termine è previsto un breve test di verifica..   </a:t>
            </a:r>
          </a:p>
          <a:p>
            <a:pPr indent="88900" algn="just">
              <a:lnSpc>
                <a:spcPts val="1500"/>
              </a:lnSpc>
              <a:spcBef>
                <a:spcPts val="300"/>
              </a:spcBef>
            </a:pPr>
            <a:endParaRPr lang="it-IT" altLang="it-IT" sz="900" dirty="0">
              <a:latin typeface="Arial" charset="0"/>
              <a:cs typeface="Arial" charset="0"/>
            </a:endParaRPr>
          </a:p>
        </p:txBody>
      </p:sp>
      <p:sp>
        <p:nvSpPr>
          <p:cNvPr id="13347" name="AutoShape 21"/>
          <p:cNvSpPr>
            <a:spLocks noChangeArrowheads="1"/>
          </p:cNvSpPr>
          <p:nvPr/>
        </p:nvSpPr>
        <p:spPr bwMode="auto">
          <a:xfrm>
            <a:off x="4514016" y="2478223"/>
            <a:ext cx="1657350" cy="325437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525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altLang="it-IT" sz="1000" b="1">
                <a:solidFill>
                  <a:srgbClr val="003399"/>
                </a:solidFill>
                <a:latin typeface="Verdana" pitchFamily="34" charset="0"/>
              </a:rPr>
              <a:t>PROGRAMMA</a:t>
            </a:r>
            <a:r>
              <a:rPr lang="it-IT" altLang="it-IT" sz="1000" b="1">
                <a:solidFill>
                  <a:schemeClr val="accent2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3348" name="AutoShape 22"/>
          <p:cNvSpPr>
            <a:spLocks noChangeArrowheads="1"/>
          </p:cNvSpPr>
          <p:nvPr/>
        </p:nvSpPr>
        <p:spPr bwMode="auto">
          <a:xfrm>
            <a:off x="4550529" y="306165"/>
            <a:ext cx="1584325" cy="322263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525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altLang="it-IT" sz="1000" b="1">
                <a:solidFill>
                  <a:srgbClr val="003399"/>
                </a:solidFill>
                <a:latin typeface="Verdana" pitchFamily="34" charset="0"/>
              </a:rPr>
              <a:t>OBIETTIVI </a:t>
            </a:r>
          </a:p>
        </p:txBody>
      </p:sp>
      <p:sp>
        <p:nvSpPr>
          <p:cNvPr id="13349" name="Text Box 32"/>
          <p:cNvSpPr txBox="1">
            <a:spLocks noChangeArrowheads="1"/>
          </p:cNvSpPr>
          <p:nvPr/>
        </p:nvSpPr>
        <p:spPr bwMode="auto">
          <a:xfrm>
            <a:off x="7159625" y="955675"/>
            <a:ext cx="3096443" cy="179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3663" indent="-93663"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it-IT" altLang="it-IT" sz="1000" dirty="0">
                <a:latin typeface="Arial" charset="0"/>
              </a:rPr>
              <a:t> Sede:  Hotel SARTORIS a LAVIS </a:t>
            </a:r>
          </a:p>
          <a:p>
            <a:pPr marL="93663" indent="-93663"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it-IT" altLang="it-IT" sz="1000" dirty="0">
                <a:latin typeface="Arial" charset="0"/>
              </a:rPr>
              <a:t> Data:   </a:t>
            </a:r>
            <a:r>
              <a:rPr lang="it-IT" altLang="it-IT" sz="1000" b="1" dirty="0" smtClean="0">
                <a:latin typeface="Arial" charset="0"/>
              </a:rPr>
              <a:t>mercoledì 22 aprile </a:t>
            </a:r>
            <a:r>
              <a:rPr lang="it-IT" altLang="it-IT" sz="1000" b="1" smtClean="0">
                <a:latin typeface="Arial" charset="0"/>
              </a:rPr>
              <a:t>2026</a:t>
            </a:r>
            <a:r>
              <a:rPr lang="it-IT" altLang="it-IT" sz="1100" b="1" smtClean="0">
                <a:latin typeface="Arial" charset="0"/>
              </a:rPr>
              <a:t> </a:t>
            </a:r>
            <a:endParaRPr lang="it-IT" altLang="it-IT" sz="1100" b="1" dirty="0">
              <a:latin typeface="Arial" charset="0"/>
            </a:endParaRPr>
          </a:p>
          <a:p>
            <a:pPr marL="93663" indent="-93663"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it-IT" altLang="it-IT" sz="1000" dirty="0">
                <a:latin typeface="Arial" charset="0"/>
              </a:rPr>
              <a:t> Orario: 8,30 alle 16,30</a:t>
            </a:r>
          </a:p>
          <a:p>
            <a:pPr marL="93663" indent="-93663" algn="just">
              <a:spcBef>
                <a:spcPct val="50000"/>
              </a:spcBef>
              <a:buFont typeface="Wingdings" pitchFamily="2" charset="2"/>
              <a:buChar char="ü"/>
            </a:pPr>
            <a:r>
              <a:rPr lang="it-IT" altLang="it-IT" sz="900" dirty="0">
                <a:latin typeface="Arial" charset="0"/>
                <a:cs typeface="Arial" charset="0"/>
              </a:rPr>
              <a:t> Sarà rilasciato </a:t>
            </a:r>
            <a:r>
              <a:rPr lang="it-IT" altLang="it-IT" sz="900" u="sng" dirty="0">
                <a:latin typeface="Arial" charset="0"/>
                <a:cs typeface="Arial" charset="0"/>
              </a:rPr>
              <a:t>un attestato</a:t>
            </a:r>
            <a:r>
              <a:rPr lang="it-IT" altLang="it-IT" sz="900" dirty="0">
                <a:latin typeface="Arial" charset="0"/>
                <a:cs typeface="Arial" charset="0"/>
              </a:rPr>
              <a:t> di partecipazione e la dispensa sugli argomenti  trattati.</a:t>
            </a:r>
          </a:p>
          <a:p>
            <a:pPr marL="93663" indent="-93663" algn="just">
              <a:spcBef>
                <a:spcPct val="80000"/>
              </a:spcBef>
              <a:buClr>
                <a:schemeClr val="accent2"/>
              </a:buClr>
            </a:pPr>
            <a:r>
              <a:rPr lang="it-IT" altLang="it-IT" sz="1000" dirty="0">
                <a:latin typeface="Arial" charset="0"/>
              </a:rPr>
              <a:t>  </a:t>
            </a:r>
            <a:r>
              <a:rPr lang="it-IT" altLang="it-IT" sz="1000" b="1" dirty="0">
                <a:latin typeface="Arial" charset="0"/>
              </a:rPr>
              <a:t>Costo per partecipante:</a:t>
            </a:r>
          </a:p>
          <a:p>
            <a:pPr marL="93663" indent="-93663" eaLnBrk="0" hangingPunct="0">
              <a:spcBef>
                <a:spcPct val="70000"/>
              </a:spcBef>
              <a:buFont typeface="Wingdings" pitchFamily="2" charset="2"/>
              <a:buChar char="ü"/>
            </a:pPr>
            <a:r>
              <a:rPr lang="it-IT" altLang="it-IT" sz="900" dirty="0">
                <a:latin typeface="Arial" charset="0"/>
              </a:rPr>
              <a:t> </a:t>
            </a:r>
            <a:r>
              <a:rPr lang="it-IT" altLang="it-IT" sz="900" dirty="0" smtClean="0">
                <a:latin typeface="Arial" charset="0"/>
              </a:rPr>
              <a:t>70  </a:t>
            </a:r>
            <a:r>
              <a:rPr lang="it-IT" altLang="it-IT" sz="900" dirty="0" err="1">
                <a:latin typeface="Arial" charset="0"/>
              </a:rPr>
              <a:t>euro+iva</a:t>
            </a:r>
            <a:r>
              <a:rPr lang="it-IT" altLang="it-IT" sz="900" dirty="0">
                <a:latin typeface="Arial" charset="0"/>
              </a:rPr>
              <a:t>  per  ditte socie Atiqual e Aeit</a:t>
            </a:r>
          </a:p>
          <a:p>
            <a:pPr marL="93663" indent="-93663" eaLnBrk="0" hangingPunct="0">
              <a:spcBef>
                <a:spcPct val="50000"/>
              </a:spcBef>
              <a:buFont typeface="Wingdings" pitchFamily="2" charset="2"/>
              <a:buChar char="ü"/>
            </a:pPr>
            <a:r>
              <a:rPr lang="it-IT" altLang="it-IT" sz="900" dirty="0">
                <a:latin typeface="Arial" charset="0"/>
              </a:rPr>
              <a:t> </a:t>
            </a:r>
            <a:r>
              <a:rPr lang="it-IT" altLang="it-IT" sz="900" dirty="0" smtClean="0">
                <a:latin typeface="Arial" charset="0"/>
              </a:rPr>
              <a:t>90  </a:t>
            </a:r>
            <a:r>
              <a:rPr lang="it-IT" altLang="it-IT" sz="900" dirty="0" err="1">
                <a:latin typeface="Arial" charset="0"/>
              </a:rPr>
              <a:t>euro+iva</a:t>
            </a:r>
            <a:r>
              <a:rPr lang="it-IT" altLang="it-IT" sz="900" dirty="0">
                <a:latin typeface="Arial" charset="0"/>
              </a:rPr>
              <a:t> per ditte </a:t>
            </a:r>
            <a:r>
              <a:rPr lang="it-IT" altLang="it-IT" sz="900" u="sng" dirty="0">
                <a:latin typeface="Arial" charset="0"/>
              </a:rPr>
              <a:t>non </a:t>
            </a:r>
            <a:r>
              <a:rPr lang="it-IT" altLang="it-IT" sz="900" dirty="0">
                <a:latin typeface="Arial" charset="0"/>
              </a:rPr>
              <a:t>soci Atiqual e Aeit</a:t>
            </a:r>
          </a:p>
        </p:txBody>
      </p:sp>
      <p:sp>
        <p:nvSpPr>
          <p:cNvPr id="13350" name="AutoShape 22"/>
          <p:cNvSpPr>
            <a:spLocks noChangeArrowheads="1"/>
          </p:cNvSpPr>
          <p:nvPr/>
        </p:nvSpPr>
        <p:spPr bwMode="auto">
          <a:xfrm>
            <a:off x="7375525" y="523875"/>
            <a:ext cx="2089150" cy="322263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altLang="it-IT" sz="1000" b="1">
                <a:solidFill>
                  <a:srgbClr val="003399"/>
                </a:solidFill>
                <a:latin typeface="Verdana" pitchFamily="34" charset="0"/>
                <a:cs typeface="Arial" charset="0"/>
              </a:rPr>
              <a:t>SEDE - DATA - COSTO </a:t>
            </a:r>
          </a:p>
        </p:txBody>
      </p:sp>
      <p:sp>
        <p:nvSpPr>
          <p:cNvPr id="13351" name="AutoShape 22"/>
          <p:cNvSpPr>
            <a:spLocks noChangeArrowheads="1"/>
          </p:cNvSpPr>
          <p:nvPr/>
        </p:nvSpPr>
        <p:spPr bwMode="auto">
          <a:xfrm>
            <a:off x="4596991" y="1442485"/>
            <a:ext cx="1657350" cy="322263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525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altLang="it-IT" sz="1000" b="1">
                <a:solidFill>
                  <a:srgbClr val="003399"/>
                </a:solidFill>
                <a:latin typeface="Verdana" pitchFamily="34" charset="0"/>
              </a:rPr>
              <a:t>RELATORI </a:t>
            </a:r>
          </a:p>
        </p:txBody>
      </p:sp>
      <p:sp>
        <p:nvSpPr>
          <p:cNvPr id="13352" name="AutoShape 20"/>
          <p:cNvSpPr>
            <a:spLocks noChangeArrowheads="1"/>
          </p:cNvSpPr>
          <p:nvPr/>
        </p:nvSpPr>
        <p:spPr bwMode="auto">
          <a:xfrm>
            <a:off x="3811467" y="670645"/>
            <a:ext cx="3240088" cy="719138"/>
          </a:xfrm>
          <a:prstGeom prst="roundRect">
            <a:avLst>
              <a:gd name="adj" fmla="val 22500"/>
            </a:avLst>
          </a:prstGeom>
          <a:noFill/>
          <a:ln w="9525">
            <a:noFill/>
            <a:round/>
            <a:headEnd/>
            <a:tailEnd/>
          </a:ln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</a:effectLst>
        </p:spPr>
        <p:txBody>
          <a:bodyPr anchor="ctr"/>
          <a:lstStyle/>
          <a:p>
            <a:pPr marL="92075" indent="-92075" algn="just">
              <a:lnSpc>
                <a:spcPct val="110000"/>
              </a:lnSpc>
              <a:buFontTx/>
              <a:buChar char="•"/>
              <a:tabLst>
                <a:tab pos="92075" algn="l"/>
              </a:tabLst>
            </a:pPr>
            <a:r>
              <a:rPr lang="it-IT" altLang="it-IT" sz="900" dirty="0">
                <a:latin typeface="Arial" charset="0"/>
                <a:cs typeface="Arial" charset="0"/>
              </a:rPr>
              <a:t>Formazione e aggiornamento per progettisti, installatori e tecnici di aziende elettriche e di aziende industriali sulla manutenzione e i rifacimenti delle cabine MT/BT utente conforme alle norme CEI 78-17 e CEI 99/2-3.</a:t>
            </a:r>
            <a:r>
              <a:rPr lang="it-IT" altLang="it-IT" sz="1000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Arial" charset="0"/>
                <a:cs typeface="Arial" charset="0"/>
              </a:rPr>
              <a:t> </a:t>
            </a:r>
            <a:endParaRPr lang="it-IT" altLang="it-IT" sz="900" dirty="0">
              <a:effectLst>
                <a:outerShdw blurRad="50800" dist="50800" dir="5400000" algn="ctr" rotWithShape="0">
                  <a:schemeClr val="bg1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353" name="Text Box 36"/>
          <p:cNvSpPr txBox="1">
            <a:spLocks noChangeArrowheads="1"/>
          </p:cNvSpPr>
          <p:nvPr/>
        </p:nvSpPr>
        <p:spPr bwMode="auto">
          <a:xfrm>
            <a:off x="7211938" y="3692905"/>
            <a:ext cx="2876550" cy="325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Da spedire alla Segretaria </a:t>
            </a:r>
            <a:r>
              <a:rPr lang="it-IT" altLang="it-IT" sz="1000" dirty="0" err="1">
                <a:latin typeface="Arial" charset="0"/>
              </a:rPr>
              <a:t>Atiqual</a:t>
            </a:r>
            <a:r>
              <a:rPr lang="it-IT" altLang="it-IT" sz="1000" dirty="0">
                <a:latin typeface="Arial" charset="0"/>
              </a:rPr>
              <a:t> :</a:t>
            </a:r>
            <a:r>
              <a:rPr lang="it-IT" altLang="it-IT" sz="1000" u="sng" dirty="0">
                <a:latin typeface="Arial" charset="0"/>
              </a:rPr>
              <a:t> </a:t>
            </a:r>
            <a:endParaRPr lang="it-IT" altLang="it-IT" sz="10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            </a:t>
            </a:r>
            <a:r>
              <a:rPr lang="it-IT" altLang="it-IT" sz="1000" b="1" dirty="0">
                <a:latin typeface="Arial" charset="0"/>
              </a:rPr>
              <a:t>info@unaetrentino.it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Ditta </a:t>
            </a:r>
            <a:r>
              <a:rPr lang="it-IT" altLang="it-IT" sz="1000" dirty="0"/>
              <a:t>_ _ _ _ _ _ _ _ _ _ _ _ _ _ _ _ _ _ _ _ _ _ _ _ _</a:t>
            </a:r>
            <a:endParaRPr lang="it-IT" altLang="it-IT" sz="1000" dirty="0">
              <a:latin typeface="Arial" charset="0"/>
            </a:endParaRP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Via</a:t>
            </a:r>
            <a:r>
              <a:rPr lang="it-IT" altLang="it-IT" sz="1000" dirty="0"/>
              <a:t> _ _ _ _ _ _ _ _ _ _ _ _ _ _ _ _ _ _ _ _ _ _ _ _ _</a:t>
            </a:r>
            <a:endParaRPr lang="it-IT" altLang="it-IT" sz="10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CAP_ _ _ _ _ _ </a:t>
            </a:r>
            <a:r>
              <a:rPr lang="it-IT" altLang="it-IT" sz="1000" dirty="0" err="1"/>
              <a:t>Citta</a:t>
            </a:r>
            <a:r>
              <a:rPr lang="it-IT" altLang="it-IT" sz="1000" dirty="0" err="1">
                <a:latin typeface="Arial Black" pitchFamily="34" charset="0"/>
              </a:rPr>
              <a:t>’</a:t>
            </a:r>
            <a:r>
              <a:rPr lang="it-IT" altLang="it-IT" sz="1200" dirty="0"/>
              <a:t>_</a:t>
            </a:r>
            <a:r>
              <a:rPr lang="it-IT" altLang="it-IT" sz="1000" dirty="0"/>
              <a:t> _ _ _ _ _ _ _ _ _ _ _ _ _ _ </a:t>
            </a:r>
          </a:p>
          <a:p>
            <a:pPr>
              <a:spcBef>
                <a:spcPct val="50000"/>
              </a:spcBef>
            </a:pPr>
            <a:r>
              <a:rPr lang="it-IT" altLang="it-IT" sz="1000" dirty="0" err="1">
                <a:latin typeface="Arial" charset="0"/>
              </a:rPr>
              <a:t>Tel</a:t>
            </a:r>
            <a:r>
              <a:rPr lang="it-IT" altLang="it-IT" sz="1000" dirty="0">
                <a:latin typeface="Arial" charset="0"/>
              </a:rPr>
              <a:t>_ _ _ _ _ _ _ _ _ _ _ _SDI:</a:t>
            </a:r>
            <a:r>
              <a:rPr lang="it-IT" altLang="it-IT" sz="1000" dirty="0"/>
              <a:t>_ _ _ _ _ _ _ _ _ _ _ </a:t>
            </a:r>
          </a:p>
          <a:p>
            <a:pPr>
              <a:spcBef>
                <a:spcPct val="50000"/>
              </a:spcBef>
            </a:pPr>
            <a:r>
              <a:rPr lang="it-IT" altLang="it-IT" sz="1000" dirty="0">
                <a:latin typeface="Arial" charset="0"/>
              </a:rPr>
              <a:t>E-mail_ _ _ _ _ _ _ _ _ _ _ _ _  _ _ __ _ ___ _ </a:t>
            </a:r>
            <a:endParaRPr lang="it-IT" altLang="it-IT" sz="1000" dirty="0"/>
          </a:p>
          <a:p>
            <a:pPr>
              <a:spcBef>
                <a:spcPct val="50000"/>
              </a:spcBef>
            </a:pPr>
            <a:r>
              <a:rPr lang="it-IT" altLang="it-IT" sz="1000" dirty="0" err="1">
                <a:latin typeface="Arial" charset="0"/>
              </a:rPr>
              <a:t>P.iva</a:t>
            </a:r>
            <a:r>
              <a:rPr lang="it-IT" altLang="it-IT" sz="1000" dirty="0"/>
              <a:t>._ _ _ _ _ _ _ _ _ _ _ _ _ _ _ _ _ _ _ _ _ _ _ _ 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it-IT" altLang="it-IT" sz="1000" b="1" dirty="0">
                <a:latin typeface="Arial" charset="0"/>
              </a:rPr>
              <a:t>Nominativi dei partecipanti:</a:t>
            </a:r>
            <a:endParaRPr lang="it-IT" altLang="it-IT" sz="9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900" dirty="0"/>
              <a:t>1 _ _ _ _ _ _ _ _ _ _ _ _ __ _ _ _ _  _ _ _ _ _ _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it-IT" altLang="it-IT" sz="900" dirty="0"/>
              <a:t>2_ _ _ _ _ _ _ _ _ _ _ _ _ _ _ _ _ _ _ _ __ _ _ 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it-IT" altLang="it-IT" sz="900" dirty="0"/>
              <a:t>3 _ _ __ __ _ _ _ __ _ _ _ _ ___ _ _ _ _ _ _ _</a:t>
            </a:r>
          </a:p>
          <a:p>
            <a:pPr>
              <a:spcBef>
                <a:spcPct val="120000"/>
              </a:spcBef>
            </a:pPr>
            <a:r>
              <a:rPr lang="it-IT" altLang="it-IT" sz="800" dirty="0"/>
              <a:t>P</a:t>
            </a:r>
            <a:r>
              <a:rPr lang="it-IT" altLang="it-IT" sz="800" dirty="0">
                <a:latin typeface="Arial" charset="0"/>
              </a:rPr>
              <a:t>er informazioni: dott. </a:t>
            </a:r>
            <a:r>
              <a:rPr lang="it-IT" altLang="it-IT" sz="800" dirty="0" err="1">
                <a:latin typeface="Arial" charset="0"/>
              </a:rPr>
              <a:t>Rigon</a:t>
            </a:r>
            <a:r>
              <a:rPr lang="it-IT" altLang="it-IT" sz="800" dirty="0">
                <a:latin typeface="Arial" charset="0"/>
              </a:rPr>
              <a:t> </a:t>
            </a:r>
            <a:r>
              <a:rPr lang="it-IT" altLang="it-IT" sz="800" dirty="0" err="1">
                <a:latin typeface="Arial" charset="0"/>
              </a:rPr>
              <a:t>cell</a:t>
            </a:r>
            <a:r>
              <a:rPr lang="it-IT" altLang="it-IT" sz="800" dirty="0">
                <a:latin typeface="Arial" charset="0"/>
              </a:rPr>
              <a:t>. 339.6090949</a:t>
            </a:r>
          </a:p>
        </p:txBody>
      </p:sp>
      <p:sp>
        <p:nvSpPr>
          <p:cNvPr id="13354" name="AutoShape 21"/>
          <p:cNvSpPr>
            <a:spLocks noChangeArrowheads="1"/>
          </p:cNvSpPr>
          <p:nvPr/>
        </p:nvSpPr>
        <p:spPr bwMode="auto">
          <a:xfrm>
            <a:off x="7526337" y="3038731"/>
            <a:ext cx="2016125" cy="360362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9525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it-IT" altLang="it-IT" sz="1000" b="1">
                <a:solidFill>
                  <a:srgbClr val="003399"/>
                </a:solidFill>
                <a:latin typeface="Verdana" pitchFamily="34" charset="0"/>
              </a:rPr>
              <a:t>MODULO DI ISCRIZIONE</a:t>
            </a:r>
            <a:endParaRPr lang="it-IT" altLang="it-IT" sz="1000" b="1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13355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27220" y="873336"/>
            <a:ext cx="110922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6" name="Text Box 26"/>
          <p:cNvSpPr txBox="1">
            <a:spLocks noChangeArrowheads="1"/>
          </p:cNvSpPr>
          <p:nvPr/>
        </p:nvSpPr>
        <p:spPr bwMode="auto">
          <a:xfrm>
            <a:off x="4008662" y="5728115"/>
            <a:ext cx="3135313" cy="1292662"/>
          </a:xfrm>
          <a:prstGeom prst="rect">
            <a:avLst/>
          </a:prstGeom>
          <a:noFill/>
          <a:ln w="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endParaRPr lang="it-IT" altLang="it-IT" sz="900" dirty="0">
              <a:latin typeface="Tahoma" pitchFamily="34" charset="0"/>
              <a:cs typeface="Times New Roman" pitchFamily="18" charset="0"/>
            </a:endParaRPr>
          </a:p>
          <a:p>
            <a:pPr algn="ctr" eaLnBrk="0" hangingPunct="0"/>
            <a:endParaRPr lang="it-IT" altLang="it-IT" sz="900" dirty="0">
              <a:latin typeface="Tahoma" pitchFamily="34" charset="0"/>
              <a:cs typeface="Times New Roman" pitchFamily="18" charset="0"/>
            </a:endParaRPr>
          </a:p>
          <a:p>
            <a:pPr algn="ctr" eaLnBrk="0" hangingPunct="0">
              <a:spcBef>
                <a:spcPct val="60000"/>
              </a:spcBef>
            </a:pPr>
            <a:r>
              <a:rPr lang="it-IT" altLang="it-IT" sz="900" dirty="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    Ordine dei Periti Industriali </a:t>
            </a:r>
          </a:p>
          <a:p>
            <a:pPr eaLnBrk="0" hangingPunct="0">
              <a:spcBef>
                <a:spcPct val="20000"/>
              </a:spcBef>
            </a:pPr>
            <a:r>
              <a:rPr lang="it-IT" altLang="it-IT" sz="900" dirty="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         	della Provincia di Trento</a:t>
            </a:r>
          </a:p>
          <a:p>
            <a:pPr eaLnBrk="0" hangingPunct="0">
              <a:spcBef>
                <a:spcPct val="20000"/>
              </a:spcBef>
            </a:pPr>
            <a:endParaRPr lang="it-IT" altLang="it-IT" sz="900" dirty="0">
              <a:solidFill>
                <a:schemeClr val="accent2"/>
              </a:solidFill>
              <a:latin typeface="Tahoma" pitchFamily="34" charset="0"/>
              <a:cs typeface="Times New Roman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it-IT" altLang="it-IT" sz="1000" dirty="0">
                <a:solidFill>
                  <a:srgbClr val="3333CD"/>
                </a:solidFill>
                <a:latin typeface="Arial" charset="0"/>
                <a:cs typeface="Arial" charset="0"/>
              </a:rPr>
              <a:t>Il seminario rilascia  n. 4 CFP ai Periti Industriali in base al Regolamento della Formazione Continua</a:t>
            </a:r>
            <a:r>
              <a:rPr lang="it-IT" altLang="it-IT" sz="1000" dirty="0">
                <a:solidFill>
                  <a:srgbClr val="3333CD"/>
                </a:solidFill>
                <a:latin typeface="TT224o00"/>
              </a:rPr>
              <a:t>.</a:t>
            </a:r>
            <a:r>
              <a:rPr lang="it-IT" altLang="it-IT" sz="1200" dirty="0"/>
              <a:t> </a:t>
            </a:r>
          </a:p>
        </p:txBody>
      </p:sp>
      <p:sp>
        <p:nvSpPr>
          <p:cNvPr id="13358" name="AutoShape 20"/>
          <p:cNvSpPr>
            <a:spLocks noChangeArrowheads="1"/>
          </p:cNvSpPr>
          <p:nvPr/>
        </p:nvSpPr>
        <p:spPr bwMode="auto">
          <a:xfrm>
            <a:off x="3836401" y="1810548"/>
            <a:ext cx="3024188" cy="555644"/>
          </a:xfrm>
          <a:prstGeom prst="roundRect">
            <a:avLst>
              <a:gd name="adj" fmla="val 22500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marL="174625" indent="-174625" algn="just">
              <a:lnSpc>
                <a:spcPct val="110000"/>
              </a:lnSpc>
              <a:spcBef>
                <a:spcPct val="25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Gastone Guizzo -  </a:t>
            </a:r>
            <a:r>
              <a:rPr lang="it-IT" altLang="it-IT" sz="900" dirty="0" smtClean="0">
                <a:latin typeface="Arial" charset="0"/>
              </a:rPr>
              <a:t>Membro  </a:t>
            </a:r>
            <a:r>
              <a:rPr lang="it-IT" altLang="it-IT" sz="900" dirty="0">
                <a:latin typeface="Arial" charset="0"/>
              </a:rPr>
              <a:t>CT CEI 99.</a:t>
            </a:r>
          </a:p>
          <a:p>
            <a:pPr marL="174625" indent="-174625" algn="just">
              <a:lnSpc>
                <a:spcPct val="110000"/>
              </a:lnSpc>
              <a:spcBef>
                <a:spcPct val="25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Roberto </a:t>
            </a:r>
            <a:r>
              <a:rPr lang="it-IT" altLang="it-IT" sz="900" dirty="0" err="1">
                <a:latin typeface="Arial" charset="0"/>
              </a:rPr>
              <a:t>Zanarotti</a:t>
            </a:r>
            <a:r>
              <a:rPr lang="it-IT" altLang="it-IT" sz="900" dirty="0">
                <a:latin typeface="Arial" charset="0"/>
              </a:rPr>
              <a:t> </a:t>
            </a:r>
            <a:r>
              <a:rPr lang="it-IT" altLang="it-IT" sz="900" dirty="0" smtClean="0">
                <a:latin typeface="Arial" charset="0"/>
              </a:rPr>
              <a:t>- </a:t>
            </a:r>
            <a:r>
              <a:rPr lang="it-IT" altLang="it-IT" sz="900" dirty="0">
                <a:latin typeface="Arial" charset="0"/>
              </a:rPr>
              <a:t>Tecnico  Siemens</a:t>
            </a:r>
            <a:endParaRPr lang="it-IT" altLang="it-IT" sz="900" dirty="0">
              <a:latin typeface="Arial" charset="0"/>
              <a:cs typeface="Arial" charset="0"/>
            </a:endParaRPr>
          </a:p>
        </p:txBody>
      </p:sp>
      <p:sp>
        <p:nvSpPr>
          <p:cNvPr id="13361" name="AutoShape 20"/>
          <p:cNvSpPr>
            <a:spLocks noChangeArrowheads="1"/>
          </p:cNvSpPr>
          <p:nvPr/>
        </p:nvSpPr>
        <p:spPr bwMode="auto">
          <a:xfrm>
            <a:off x="3815066" y="3027260"/>
            <a:ext cx="3395743" cy="2945801"/>
          </a:xfrm>
          <a:prstGeom prst="roundRect">
            <a:avLst>
              <a:gd name="adj" fmla="val 22528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just">
              <a:lnSpc>
                <a:spcPct val="75000"/>
              </a:lnSpc>
              <a:buFont typeface="Wingdings" pitchFamily="2" charset="2"/>
              <a:buNone/>
            </a:pPr>
            <a:r>
              <a:rPr lang="it-IT" altLang="it-IT" sz="900" dirty="0">
                <a:solidFill>
                  <a:srgbClr val="FF0000"/>
                </a:solidFill>
                <a:latin typeface="Arial" charset="0"/>
              </a:rPr>
              <a:t>               </a:t>
            </a:r>
            <a:endParaRPr lang="it-IT" altLang="it-IT" sz="900" dirty="0">
              <a:latin typeface="Arial" charset="0"/>
            </a:endParaRP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it-IT" altLang="it-IT" sz="1000" dirty="0">
                <a:latin typeface="Arial" charset="0"/>
              </a:rPr>
              <a:t>           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it-IT" altLang="it-IT" sz="1000" b="1" dirty="0">
                <a:latin typeface="Arial" charset="0"/>
              </a:rPr>
              <a:t>               </a:t>
            </a:r>
            <a:r>
              <a:rPr lang="it-IT" altLang="it-IT" sz="900" b="1" dirty="0">
                <a:latin typeface="Arial" charset="0"/>
              </a:rPr>
              <a:t>Gastone Guizzo - CT CEI 99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Normativa manutenzione cabine CEI 78-17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Creazione schede di manutenzione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Outsourcing della manutenzione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Manutenzione predittiva, analisi </a:t>
            </a:r>
            <a:r>
              <a:rPr lang="it-IT" altLang="it-IT" sz="900" dirty="0" err="1">
                <a:latin typeface="Arial" charset="0"/>
              </a:rPr>
              <a:t>thermografiche</a:t>
            </a:r>
            <a:endParaRPr lang="it-IT" altLang="it-IT" sz="900" dirty="0">
              <a:latin typeface="Arial" charset="0"/>
            </a:endParaRP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 smtClean="0">
                <a:latin typeface="Arial" charset="0"/>
              </a:rPr>
              <a:t>  Manutenzione fabbricato e TR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 smtClean="0">
                <a:latin typeface="Arial" charset="0"/>
              </a:rPr>
              <a:t>  Interventi </a:t>
            </a:r>
            <a:r>
              <a:rPr lang="it-IT" altLang="it-IT" sz="900" dirty="0">
                <a:latin typeface="Arial" charset="0"/>
              </a:rPr>
              <a:t>sul cavo di </a:t>
            </a:r>
            <a:r>
              <a:rPr lang="it-IT" altLang="it-IT" sz="900" dirty="0" smtClean="0">
                <a:latin typeface="Arial" charset="0"/>
              </a:rPr>
              <a:t>collegamento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>
                <a:latin typeface="Arial" charset="0"/>
              </a:rPr>
              <a:t> </a:t>
            </a:r>
            <a:r>
              <a:rPr lang="it-IT" altLang="it-IT" sz="900" smtClean="0">
                <a:latin typeface="Arial" charset="0"/>
              </a:rPr>
              <a:t> La </a:t>
            </a:r>
            <a:r>
              <a:rPr lang="it-IT" altLang="it-IT" sz="900" dirty="0" smtClean="0">
                <a:latin typeface="Arial" charset="0"/>
              </a:rPr>
              <a:t>sicurezza </a:t>
            </a:r>
            <a:r>
              <a:rPr lang="it-IT" altLang="it-IT" sz="900" smtClean="0">
                <a:latin typeface="Arial" charset="0"/>
              </a:rPr>
              <a:t>della manovre</a:t>
            </a:r>
            <a:endParaRPr lang="it-IT" altLang="it-IT" sz="900" dirty="0">
              <a:latin typeface="Arial" charset="0"/>
            </a:endParaRP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 smtClean="0">
                <a:latin typeface="Arial" charset="0"/>
              </a:rPr>
              <a:t>  </a:t>
            </a:r>
            <a:r>
              <a:rPr lang="it-IT" altLang="it-IT" sz="900" dirty="0">
                <a:latin typeface="Arial" charset="0"/>
              </a:rPr>
              <a:t>Figure gestionali: RI e RLE, Piani di Lavoro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</a:t>
            </a:r>
            <a:r>
              <a:rPr lang="it-IT" altLang="it-IT" sz="900" dirty="0" smtClean="0">
                <a:latin typeface="Arial" charset="0"/>
              </a:rPr>
              <a:t>Impianto </a:t>
            </a:r>
            <a:r>
              <a:rPr lang="it-IT" altLang="it-IT" sz="900" dirty="0">
                <a:latin typeface="Arial" charset="0"/>
              </a:rPr>
              <a:t>di terra CEI 99/3, verifiche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Verifiche sistema di interfaccia (</a:t>
            </a:r>
            <a:r>
              <a:rPr lang="it-IT" altLang="it-IT" sz="900" dirty="0" smtClean="0">
                <a:latin typeface="Arial" charset="0"/>
              </a:rPr>
              <a:t>SPI</a:t>
            </a:r>
            <a:r>
              <a:rPr lang="it-IT" altLang="it-IT" sz="900" dirty="0">
                <a:latin typeface="Arial" charset="0"/>
              </a:rPr>
              <a:t>)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it-IT" altLang="it-IT" sz="900" dirty="0">
                <a:latin typeface="Arial" charset="0"/>
              </a:rPr>
              <a:t>  </a:t>
            </a:r>
            <a:r>
              <a:rPr lang="it-IT" altLang="it-IT" sz="900" dirty="0" smtClean="0">
                <a:latin typeface="Arial" charset="0"/>
              </a:rPr>
              <a:t>Dichiarazioni di </a:t>
            </a:r>
            <a:r>
              <a:rPr lang="it-IT" altLang="it-IT" sz="900" dirty="0">
                <a:latin typeface="Arial" charset="0"/>
              </a:rPr>
              <a:t>Conformità e Adeguatezza </a:t>
            </a:r>
          </a:p>
          <a:p>
            <a:pPr algn="just">
              <a:lnSpc>
                <a:spcPct val="90000"/>
              </a:lnSpc>
              <a:spcBef>
                <a:spcPts val="800"/>
              </a:spcBef>
            </a:pPr>
            <a:r>
              <a:rPr lang="it-IT" altLang="it-IT" sz="900" b="1" dirty="0">
                <a:latin typeface="Arial" charset="0"/>
              </a:rPr>
              <a:t>              Roberto </a:t>
            </a:r>
            <a:r>
              <a:rPr lang="it-IT" altLang="it-IT" sz="900" b="1" dirty="0" err="1">
                <a:latin typeface="Arial" charset="0"/>
              </a:rPr>
              <a:t>Zanarotti</a:t>
            </a:r>
            <a:r>
              <a:rPr lang="it-IT" altLang="it-IT" sz="900" b="1" dirty="0">
                <a:latin typeface="Arial" charset="0"/>
              </a:rPr>
              <a:t> </a:t>
            </a:r>
            <a:r>
              <a:rPr lang="it-IT" altLang="it-IT" sz="900" dirty="0">
                <a:latin typeface="Arial" charset="0"/>
              </a:rPr>
              <a:t>.- </a:t>
            </a:r>
            <a:r>
              <a:rPr lang="it-IT" altLang="it-IT" sz="900" b="1" dirty="0">
                <a:latin typeface="Arial" charset="0"/>
              </a:rPr>
              <a:t>Siemens</a:t>
            </a:r>
          </a:p>
          <a:p>
            <a:pPr algn="just">
              <a:lnSpc>
                <a:spcPct val="90000"/>
              </a:lnSpc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it-IT" altLang="it-IT" sz="900" dirty="0">
                <a:latin typeface="Arial" charset="0"/>
              </a:rPr>
              <a:t> Classificazione e criteri di scelta dei quadri MT</a:t>
            </a:r>
          </a:p>
          <a:p>
            <a:pPr algn="just">
              <a:lnSpc>
                <a:spcPct val="90000"/>
              </a:lnSpc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it-IT" altLang="it-IT" sz="900" dirty="0">
                <a:latin typeface="Arial" charset="0"/>
              </a:rPr>
              <a:t> Riduzione dei rischi e EMF a 50Hz</a:t>
            </a:r>
          </a:p>
          <a:p>
            <a:pPr algn="just">
              <a:lnSpc>
                <a:spcPct val="90000"/>
              </a:lnSpc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it-IT" altLang="it-IT" sz="900" dirty="0">
                <a:latin typeface="Arial" charset="0"/>
              </a:rPr>
              <a:t> Punto sui QMT SF6 free secondo Reg. UE. 573/2024</a:t>
            </a:r>
          </a:p>
          <a:p>
            <a:pPr algn="just">
              <a:lnSpc>
                <a:spcPct val="90000"/>
              </a:lnSpc>
              <a:spcBef>
                <a:spcPts val="432"/>
              </a:spcBef>
            </a:pPr>
            <a:r>
              <a:rPr lang="it-IT" altLang="it-IT" sz="900" dirty="0">
                <a:latin typeface="Arial" charset="0"/>
              </a:rPr>
              <a:t> </a:t>
            </a: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endParaRPr lang="it-IT" altLang="it-IT" sz="900" dirty="0">
              <a:latin typeface="Arial" charset="0"/>
            </a:endParaRPr>
          </a:p>
          <a:p>
            <a:pPr algn="just">
              <a:lnSpc>
                <a:spcPct val="90000"/>
              </a:lnSpc>
              <a:spcBef>
                <a:spcPct val="40000"/>
              </a:spcBef>
            </a:pPr>
            <a:r>
              <a:rPr lang="it-IT" altLang="it-IT" sz="900" dirty="0">
                <a:latin typeface="Arial" charset="0"/>
              </a:rPr>
              <a:t>  </a:t>
            </a:r>
          </a:p>
        </p:txBody>
      </p:sp>
      <p:graphicFrame>
        <p:nvGraphicFramePr>
          <p:cNvPr id="1333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52554"/>
              </p:ext>
            </p:extLst>
          </p:nvPr>
        </p:nvGraphicFramePr>
        <p:xfrm>
          <a:off x="403766" y="460716"/>
          <a:ext cx="773928" cy="674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Documento" r:id="rId5" imgW="876960" imgH="924120" progId="Word.Document.8">
                  <p:embed/>
                </p:oleObj>
              </mc:Choice>
              <mc:Fallback>
                <p:oleObj name="Documento" r:id="rId5" imgW="876960" imgH="924120" progId="Word.Document.8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766" y="460716"/>
                        <a:ext cx="773928" cy="674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utoShape 19"/>
          <p:cNvSpPr>
            <a:spLocks noChangeArrowheads="1"/>
          </p:cNvSpPr>
          <p:nvPr/>
        </p:nvSpPr>
        <p:spPr bwMode="auto">
          <a:xfrm>
            <a:off x="227611" y="2987120"/>
            <a:ext cx="3551409" cy="352273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marL="457200" indent="-457200" algn="ctr"/>
            <a:endParaRPr lang="it-IT" altLang="it-IT" sz="1000" b="1" i="1">
              <a:solidFill>
                <a:srgbClr val="3366FF"/>
              </a:solidFill>
              <a:latin typeface="Arial" charset="0"/>
            </a:endParaRPr>
          </a:p>
        </p:txBody>
      </p:sp>
      <p:sp>
        <p:nvSpPr>
          <p:cNvPr id="32" name="AutoShape 21"/>
          <p:cNvSpPr>
            <a:spLocks noChangeArrowheads="1"/>
          </p:cNvSpPr>
          <p:nvPr/>
        </p:nvSpPr>
        <p:spPr bwMode="auto">
          <a:xfrm>
            <a:off x="289036" y="1547440"/>
            <a:ext cx="3354023" cy="1152525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6350" algn="ctr">
            <a:solidFill>
              <a:srgbClr val="66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105000"/>
              </a:lnSpc>
              <a:spcBef>
                <a:spcPct val="30000"/>
              </a:spcBef>
            </a:pPr>
            <a:r>
              <a:rPr lang="it-IT" altLang="it-IT" sz="1100" dirty="0">
                <a:latin typeface="Arial" charset="0"/>
              </a:rPr>
              <a:t>Corso di formazione (7 ore)</a:t>
            </a:r>
          </a:p>
          <a:p>
            <a:pPr algn="ctr" eaLnBrk="0" hangingPunct="0">
              <a:lnSpc>
                <a:spcPct val="105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chemeClr val="accent2"/>
                </a:solidFill>
                <a:cs typeface="Arial" charset="0"/>
              </a:rPr>
              <a:t>MANUTENZIONE</a:t>
            </a:r>
          </a:p>
          <a:p>
            <a:pPr algn="ctr" eaLnBrk="0" hangingPunct="0">
              <a:lnSpc>
                <a:spcPct val="105000"/>
              </a:lnSpc>
              <a:spcBef>
                <a:spcPts val="0"/>
              </a:spcBef>
            </a:pPr>
            <a:r>
              <a:rPr lang="it-IT" altLang="it-IT" sz="1600" b="1" dirty="0">
                <a:solidFill>
                  <a:schemeClr val="accent2"/>
                </a:solidFill>
                <a:cs typeface="Arial" charset="0"/>
              </a:rPr>
              <a:t> CABINE MT/BT UTENTE</a:t>
            </a:r>
          </a:p>
          <a:p>
            <a:pPr algn="ctr" eaLnBrk="0" hangingPunct="0">
              <a:spcBef>
                <a:spcPts val="0"/>
              </a:spcBef>
            </a:pPr>
            <a:r>
              <a:rPr lang="it-IT" altLang="it-IT" sz="1200" b="1" dirty="0">
                <a:solidFill>
                  <a:srgbClr val="FF0000"/>
                </a:solidFill>
                <a:latin typeface="Arial" charset="0"/>
                <a:cs typeface="Arial" charset="0"/>
              </a:rPr>
              <a:t>  </a:t>
            </a:r>
            <a:r>
              <a:rPr lang="it-IT" altLang="it-IT" sz="1000" dirty="0">
                <a:solidFill>
                  <a:srgbClr val="FF0000"/>
                </a:solidFill>
                <a:latin typeface="Arial" charset="0"/>
                <a:cs typeface="Arial" charset="0"/>
              </a:rPr>
              <a:t>Conforme alle </a:t>
            </a:r>
            <a:r>
              <a:rPr lang="it-IT" altLang="it-IT" sz="1000">
                <a:solidFill>
                  <a:srgbClr val="FF0000"/>
                </a:solidFill>
                <a:latin typeface="Arial" charset="0"/>
                <a:cs typeface="Arial" charset="0"/>
              </a:rPr>
              <a:t>CEI </a:t>
            </a:r>
            <a:r>
              <a:rPr lang="it-IT" altLang="it-IT" sz="1000" smtClean="0">
                <a:solidFill>
                  <a:srgbClr val="FF0000"/>
                </a:solidFill>
                <a:latin typeface="Arial" charset="0"/>
                <a:cs typeface="Arial" charset="0"/>
              </a:rPr>
              <a:t>78-17 e </a:t>
            </a:r>
            <a:r>
              <a:rPr lang="it-IT" altLang="it-IT" sz="1000" dirty="0">
                <a:solidFill>
                  <a:srgbClr val="FF0000"/>
                </a:solidFill>
                <a:latin typeface="Arial" charset="0"/>
                <a:cs typeface="Arial" charset="0"/>
              </a:rPr>
              <a:t>CEI 99/2-3</a:t>
            </a:r>
            <a:endParaRPr lang="it-IT" altLang="it-IT" sz="1000" dirty="0">
              <a:solidFill>
                <a:srgbClr val="000099"/>
              </a:solidFill>
              <a:cs typeface="Arial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613659" y="6301391"/>
            <a:ext cx="2779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latin typeface="Arial" panose="020B0604020202020204" pitchFamily="34" charset="0"/>
                <a:cs typeface="Arial" panose="020B0604020202020204" pitchFamily="34" charset="0"/>
              </a:rPr>
              <a:t>In collaborazione con</a:t>
            </a:r>
            <a:r>
              <a:rPr lang="it-IT" sz="1000" dirty="0"/>
              <a:t>:</a:t>
            </a:r>
            <a:endParaRPr lang="it-IT" sz="1000" b="1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89859" y="306165"/>
            <a:ext cx="801314" cy="989259"/>
          </a:xfrm>
          <a:prstGeom prst="rect">
            <a:avLst/>
          </a:prstGeom>
        </p:spPr>
      </p:pic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808" y="6499226"/>
            <a:ext cx="1542192" cy="52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Immagine 33" descr="https://tve-se.eu/wp-content/uploads/2024/04/Logo-TVE-2024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694" y="371048"/>
            <a:ext cx="928274" cy="37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11245</TotalTime>
  <Words>665</Words>
  <Application>Microsoft Office PowerPoint</Application>
  <PresentationFormat>Personalizzato</PresentationFormat>
  <Paragraphs>66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Tahoma</vt:lpstr>
      <vt:lpstr>Times New Roman</vt:lpstr>
      <vt:lpstr>TT224o00</vt:lpstr>
      <vt:lpstr>Verdana</vt:lpstr>
      <vt:lpstr>Wingdings</vt:lpstr>
      <vt:lpstr>Struttura predefinita</vt:lpstr>
      <vt:lpstr>Documento</vt:lpstr>
      <vt:lpstr>Presentazione standard di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Utente</cp:lastModifiedBy>
  <cp:revision>684</cp:revision>
  <cp:lastPrinted>2026-01-14T16:28:05Z</cp:lastPrinted>
  <dcterms:created xsi:type="dcterms:W3CDTF">2005-03-14T17:42:40Z</dcterms:created>
  <dcterms:modified xsi:type="dcterms:W3CDTF">2026-03-15T09:45:38Z</dcterms:modified>
</cp:coreProperties>
</file>